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8"/>
  </p:notesMasterIdLst>
  <p:sldIdLst>
    <p:sldId id="256" r:id="rId2"/>
    <p:sldId id="258" r:id="rId3"/>
    <p:sldId id="269" r:id="rId4"/>
    <p:sldId id="259" r:id="rId5"/>
    <p:sldId id="260" r:id="rId6"/>
    <p:sldId id="273" r:id="rId7"/>
    <p:sldId id="261" r:id="rId8"/>
    <p:sldId id="262" r:id="rId9"/>
    <p:sldId id="263" r:id="rId10"/>
    <p:sldId id="270" r:id="rId11"/>
    <p:sldId id="264" r:id="rId12"/>
    <p:sldId id="265" r:id="rId13"/>
    <p:sldId id="266" r:id="rId14"/>
    <p:sldId id="267" r:id="rId15"/>
    <p:sldId id="268"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3333FF"/>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72"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3BA366-0D20-470E-8B67-3ACB94450855}" type="datetimeFigureOut">
              <a:rPr lang="en-US" smtClean="0"/>
              <a:pPr/>
              <a:t>18-Apr-20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5D1AE-EBCA-4EF3-B6DB-0F60978CFF5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435DE231-B7F8-4A5B-9E0A-D70B0297D7F3}" type="datetime1">
              <a:rPr lang="en-US" smtClean="0"/>
              <a:pPr/>
              <a:t>18-Apr-20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r>
              <a:rPr lang="fr-FR" smtClean="0"/>
              <a:t>Prof.D.Ilangovan,  HD Commerce  AU                                18-04-2020</a:t>
            </a:r>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1D2636CF-88AE-4C1A-90DA-BDDA6468282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ADBC2E0-75A3-42D8-84B1-4E5112B8F898}"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1D2636CF-88AE-4C1A-90DA-BDDA6468282E}" type="slidenum">
              <a:rPr lang="en-US" smtClean="0"/>
              <a:pPr/>
              <a:t>‹#›</a:t>
            </a:fld>
            <a:endParaRPr lang="en-U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70233C-E102-4F53-8207-1439F0B612D1}"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1D2636CF-88AE-4C1A-90DA-BDDA6468282E}" type="slidenum">
              <a:rPr lang="en-US" smtClean="0"/>
              <a:pPr/>
              <a:t>‹#›</a:t>
            </a:fld>
            <a:endParaRPr lang="en-U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6392292A-0516-4558-AF8F-0009AA33ABF8}" type="datetime1">
              <a:rPr lang="en-US" smtClean="0"/>
              <a:pPr/>
              <a:t>18-Apr-20</a:t>
            </a:fld>
            <a:endParaRPr lang="en-US"/>
          </a:p>
        </p:txBody>
      </p:sp>
      <p:sp>
        <p:nvSpPr>
          <p:cNvPr id="9" name="Slide Number Placeholder 8"/>
          <p:cNvSpPr>
            <a:spLocks noGrp="1"/>
          </p:cNvSpPr>
          <p:nvPr>
            <p:ph type="sldNum" sz="quarter" idx="15"/>
          </p:nvPr>
        </p:nvSpPr>
        <p:spPr/>
        <p:txBody>
          <a:bodyPr rtlCol="0"/>
          <a:lstStyle/>
          <a:p>
            <a:fld id="{1D2636CF-88AE-4C1A-90DA-BDDA6468282E}" type="slidenum">
              <a:rPr lang="en-US" smtClean="0"/>
              <a:pPr/>
              <a:t>‹#›</a:t>
            </a:fld>
            <a:endParaRPr lang="en-US"/>
          </a:p>
        </p:txBody>
      </p:sp>
      <p:sp>
        <p:nvSpPr>
          <p:cNvPr id="10" name="Footer Placeholder 9"/>
          <p:cNvSpPr>
            <a:spLocks noGrp="1"/>
          </p:cNvSpPr>
          <p:nvPr>
            <p:ph type="ftr" sz="quarter" idx="16"/>
          </p:nvPr>
        </p:nvSpPr>
        <p:spPr/>
        <p:txBody>
          <a:bodyPr rtlCol="0"/>
          <a:lstStyle/>
          <a:p>
            <a:r>
              <a:rPr lang="fr-FR" smtClean="0"/>
              <a:t>Prof.D.Ilangovan,  HD Commerce  AU                                18-04-2020</a:t>
            </a:r>
            <a:endParaRPr lang="en-U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C75735F-C20D-4F03-AE16-6A038EAEECCB}" type="datetime1">
              <a:rPr lang="en-US" smtClean="0"/>
              <a:pPr/>
              <a:t>18-Apr-20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r>
              <a:rPr lang="fr-FR" smtClean="0"/>
              <a:t>Prof.D.Ilangovan,  HD Commerce  AU                                18-04-2020</a:t>
            </a:r>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1D2636CF-88AE-4C1A-90DA-BDDA6468282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D1AF4EF-90F5-4EA5-9FBA-7A9F7555B1BC}" type="datetime1">
              <a:rPr lang="en-US" smtClean="0"/>
              <a:pPr/>
              <a:t>18-Apr-20</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p:txBody>
          <a:bodyPr/>
          <a:lstStyle/>
          <a:p>
            <a:fld id="{1D2636CF-88AE-4C1A-90DA-BDDA6468282E}"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ABF5C46-CB8C-42A4-9062-5DD549F1FE41}" type="datetime1">
              <a:rPr lang="en-US" smtClean="0"/>
              <a:pPr/>
              <a:t>18-Apr-20</a:t>
            </a:fld>
            <a:endParaRPr lang="en-US"/>
          </a:p>
        </p:txBody>
      </p:sp>
      <p:sp>
        <p:nvSpPr>
          <p:cNvPr id="8" name="Footer Placeholder 7"/>
          <p:cNvSpPr>
            <a:spLocks noGrp="1"/>
          </p:cNvSpPr>
          <p:nvPr>
            <p:ph type="ftr" sz="quarter" idx="11"/>
          </p:nvPr>
        </p:nvSpPr>
        <p:spPr/>
        <p:txBody>
          <a:bodyPr/>
          <a:lstStyle/>
          <a:p>
            <a:r>
              <a:rPr lang="fr-FR" smtClean="0"/>
              <a:t>Prof.D.Ilangovan,  HD Commerce  AU                                18-04-2020</a:t>
            </a:r>
            <a:endParaRPr lang="en-US"/>
          </a:p>
        </p:txBody>
      </p:sp>
      <p:sp>
        <p:nvSpPr>
          <p:cNvPr id="9" name="Slide Number Placeholder 8"/>
          <p:cNvSpPr>
            <a:spLocks noGrp="1"/>
          </p:cNvSpPr>
          <p:nvPr>
            <p:ph type="sldNum" sz="quarter" idx="12"/>
          </p:nvPr>
        </p:nvSpPr>
        <p:spPr/>
        <p:txBody>
          <a:bodyPr/>
          <a:lstStyle/>
          <a:p>
            <a:fld id="{1D2636CF-88AE-4C1A-90DA-BDDA6468282E}"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AA62881-CEB2-478C-ADD2-6425376A96FC}" type="datetime1">
              <a:rPr lang="en-US" smtClean="0"/>
              <a:pPr/>
              <a:t>18-Apr-20</a:t>
            </a:fld>
            <a:endParaRPr lang="en-US"/>
          </a:p>
        </p:txBody>
      </p:sp>
      <p:sp>
        <p:nvSpPr>
          <p:cNvPr id="7" name="Slide Number Placeholder 6"/>
          <p:cNvSpPr>
            <a:spLocks noGrp="1"/>
          </p:cNvSpPr>
          <p:nvPr>
            <p:ph type="sldNum" sz="quarter" idx="11"/>
          </p:nvPr>
        </p:nvSpPr>
        <p:spPr/>
        <p:txBody>
          <a:bodyPr rtlCol="0"/>
          <a:lstStyle/>
          <a:p>
            <a:fld id="{1D2636CF-88AE-4C1A-90DA-BDDA6468282E}" type="slidenum">
              <a:rPr lang="en-US" smtClean="0"/>
              <a:pPr/>
              <a:t>‹#›</a:t>
            </a:fld>
            <a:endParaRPr lang="en-US"/>
          </a:p>
        </p:txBody>
      </p:sp>
      <p:sp>
        <p:nvSpPr>
          <p:cNvPr id="8" name="Footer Placeholder 7"/>
          <p:cNvSpPr>
            <a:spLocks noGrp="1"/>
          </p:cNvSpPr>
          <p:nvPr>
            <p:ph type="ftr" sz="quarter" idx="12"/>
          </p:nvPr>
        </p:nvSpPr>
        <p:spPr/>
        <p:txBody>
          <a:bodyPr rtlCol="0"/>
          <a:lstStyle/>
          <a:p>
            <a:r>
              <a:rPr lang="fr-FR" smtClean="0"/>
              <a:t>Prof.D.Ilangovan,  HD Commerce  AU                                18-04-2020</a:t>
            </a:r>
            <a:endParaRPr lang="en-U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142F8D-5F23-416E-A910-BD4056EC55D2}" type="datetime1">
              <a:rPr lang="en-US" smtClean="0"/>
              <a:pPr/>
              <a:t>18-Apr-20</a:t>
            </a:fld>
            <a:endParaRPr lang="en-US"/>
          </a:p>
        </p:txBody>
      </p:sp>
      <p:sp>
        <p:nvSpPr>
          <p:cNvPr id="3" name="Footer Placeholder 2"/>
          <p:cNvSpPr>
            <a:spLocks noGrp="1"/>
          </p:cNvSpPr>
          <p:nvPr>
            <p:ph type="ftr" sz="quarter" idx="11"/>
          </p:nvPr>
        </p:nvSpPr>
        <p:spPr/>
        <p:txBody>
          <a:bodyPr/>
          <a:lstStyle/>
          <a:p>
            <a:r>
              <a:rPr lang="fr-FR" smtClean="0"/>
              <a:t>Prof.D.Ilangovan,  HD Commerce  AU                                18-04-2020</a:t>
            </a:r>
            <a:endParaRPr lang="en-US"/>
          </a:p>
        </p:txBody>
      </p:sp>
      <p:sp>
        <p:nvSpPr>
          <p:cNvPr id="4" name="Slide Number Placeholder 3"/>
          <p:cNvSpPr>
            <a:spLocks noGrp="1"/>
          </p:cNvSpPr>
          <p:nvPr>
            <p:ph type="sldNum" sz="quarter" idx="12"/>
          </p:nvPr>
        </p:nvSpPr>
        <p:spPr/>
        <p:txBody>
          <a:bodyPr/>
          <a:lstStyle/>
          <a:p>
            <a:fld id="{1D2636CF-88AE-4C1A-90DA-BDDA6468282E}" type="slidenum">
              <a:rPr lang="en-US" smtClean="0"/>
              <a:pPr/>
              <a:t>‹#›</a:t>
            </a:fld>
            <a:endParaRPr lang="en-U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C2F615C-1E40-4D4E-8A05-C546BC356C8F}" type="datetime1">
              <a:rPr lang="en-US" smtClean="0"/>
              <a:pPr/>
              <a:t>18-Apr-20</a:t>
            </a:fld>
            <a:endParaRPr lang="en-US"/>
          </a:p>
        </p:txBody>
      </p:sp>
      <p:sp>
        <p:nvSpPr>
          <p:cNvPr id="22" name="Slide Number Placeholder 21"/>
          <p:cNvSpPr>
            <a:spLocks noGrp="1"/>
          </p:cNvSpPr>
          <p:nvPr>
            <p:ph type="sldNum" sz="quarter" idx="15"/>
          </p:nvPr>
        </p:nvSpPr>
        <p:spPr/>
        <p:txBody>
          <a:bodyPr rtlCol="0"/>
          <a:lstStyle/>
          <a:p>
            <a:fld id="{1D2636CF-88AE-4C1A-90DA-BDDA6468282E}" type="slidenum">
              <a:rPr lang="en-US" smtClean="0"/>
              <a:pPr/>
              <a:t>‹#›</a:t>
            </a:fld>
            <a:endParaRPr lang="en-US"/>
          </a:p>
        </p:txBody>
      </p:sp>
      <p:sp>
        <p:nvSpPr>
          <p:cNvPr id="23" name="Footer Placeholder 22"/>
          <p:cNvSpPr>
            <a:spLocks noGrp="1"/>
          </p:cNvSpPr>
          <p:nvPr>
            <p:ph type="ftr" sz="quarter" idx="16"/>
          </p:nvPr>
        </p:nvSpPr>
        <p:spPr/>
        <p:txBody>
          <a:bodyPr rtlCol="0"/>
          <a:lstStyle/>
          <a:p>
            <a:r>
              <a:rPr lang="fr-FR" smtClean="0"/>
              <a:t>Prof.D.Ilangovan,  HD Commerce  AU                                18-04-2020</a:t>
            </a:r>
            <a:endParaRPr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D87730CC-4B83-406B-805B-5A0DAD92BC43}" type="datetime1">
              <a:rPr lang="en-US" smtClean="0"/>
              <a:pPr/>
              <a:t>18-Apr-20</a:t>
            </a:fld>
            <a:endParaRPr lang="en-US"/>
          </a:p>
        </p:txBody>
      </p:sp>
      <p:sp>
        <p:nvSpPr>
          <p:cNvPr id="18" name="Slide Number Placeholder 17"/>
          <p:cNvSpPr>
            <a:spLocks noGrp="1"/>
          </p:cNvSpPr>
          <p:nvPr>
            <p:ph type="sldNum" sz="quarter" idx="11"/>
          </p:nvPr>
        </p:nvSpPr>
        <p:spPr/>
        <p:txBody>
          <a:bodyPr rtlCol="0"/>
          <a:lstStyle/>
          <a:p>
            <a:fld id="{1D2636CF-88AE-4C1A-90DA-BDDA6468282E}" type="slidenum">
              <a:rPr lang="en-US" smtClean="0"/>
              <a:pPr/>
              <a:t>‹#›</a:t>
            </a:fld>
            <a:endParaRPr lang="en-US"/>
          </a:p>
        </p:txBody>
      </p:sp>
      <p:sp>
        <p:nvSpPr>
          <p:cNvPr id="21" name="Footer Placeholder 20"/>
          <p:cNvSpPr>
            <a:spLocks noGrp="1"/>
          </p:cNvSpPr>
          <p:nvPr>
            <p:ph type="ftr" sz="quarter" idx="12"/>
          </p:nvPr>
        </p:nvSpPr>
        <p:spPr/>
        <p:txBody>
          <a:bodyPr rtlCol="0"/>
          <a:lstStyle/>
          <a:p>
            <a:r>
              <a:rPr lang="fr-FR" smtClean="0"/>
              <a:t>Prof.D.Ilangovan,  HD Commerce  AU                                18-04-2020</a:t>
            </a:r>
            <a:endParaRPr lang="en-U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6E273AB-CDD6-49DF-9412-4EF782F74E86}" type="datetime1">
              <a:rPr lang="en-US" smtClean="0"/>
              <a:pPr/>
              <a:t>18-Apr-20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Prof.D.Ilangovan,  HD Commerce  AU                                18-04-2020</a:t>
            </a:r>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D2636CF-88AE-4C1A-90DA-BDDA646828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wedge/>
  </p:transition>
  <p:hf hd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2400"/>
            <a:ext cx="7467600" cy="4866162"/>
          </a:xfrm>
        </p:spPr>
        <p:txBody>
          <a:bodyPr>
            <a:normAutofit/>
          </a:bodyPr>
          <a:lstStyle/>
          <a:p>
            <a:pPr algn="ctr"/>
            <a:r>
              <a:rPr lang="en-US" sz="6600" dirty="0" smtClean="0"/>
              <a:t/>
            </a:r>
            <a:br>
              <a:rPr lang="en-US" sz="6600" dirty="0" smtClean="0"/>
            </a:br>
            <a:r>
              <a:rPr lang="en-US" sz="3200" dirty="0" smtClean="0">
                <a:solidFill>
                  <a:srgbClr val="FF00FF"/>
                </a:solidFill>
              </a:rPr>
              <a:t>DEPARTMENT OF COMMERCE</a:t>
            </a:r>
            <a:r>
              <a:rPr lang="en-US" sz="3200" dirty="0" smtClean="0"/>
              <a:t/>
            </a:r>
            <a:br>
              <a:rPr lang="en-US" sz="3200" dirty="0" smtClean="0"/>
            </a:br>
            <a:r>
              <a:rPr lang="en-US" sz="3200" dirty="0" smtClean="0"/>
              <a:t> </a:t>
            </a:r>
            <a:br>
              <a:rPr lang="en-US" sz="3200" dirty="0" smtClean="0"/>
            </a:br>
            <a:r>
              <a:rPr lang="en-US" sz="3200" dirty="0" smtClean="0">
                <a:solidFill>
                  <a:srgbClr val="00B050"/>
                </a:solidFill>
              </a:rPr>
              <a:t>welcome </a:t>
            </a:r>
            <a:r>
              <a:rPr lang="en-US" sz="3200" dirty="0" smtClean="0">
                <a:solidFill>
                  <a:srgbClr val="00B050"/>
                </a:solidFill>
              </a:rPr>
              <a:t>participants</a:t>
            </a:r>
            <a:br>
              <a:rPr lang="en-US" sz="3200" dirty="0" smtClean="0">
                <a:solidFill>
                  <a:srgbClr val="00B050"/>
                </a:solidFill>
              </a:rPr>
            </a:br>
            <a:r>
              <a:rPr lang="en-US" sz="1600" dirty="0" smtClean="0">
                <a:solidFill>
                  <a:srgbClr val="00B050"/>
                </a:solidFill>
              </a:rPr>
              <a:t>BY</a:t>
            </a:r>
            <a:r>
              <a:rPr lang="en-US" sz="3200" dirty="0" smtClean="0">
                <a:solidFill>
                  <a:srgbClr val="00B050"/>
                </a:solidFill>
              </a:rPr>
              <a:t/>
            </a:r>
            <a:br>
              <a:rPr lang="en-US" sz="3200" dirty="0" smtClean="0">
                <a:solidFill>
                  <a:srgbClr val="00B050"/>
                </a:solidFill>
              </a:rPr>
            </a:br>
            <a:r>
              <a:rPr lang="en-US" sz="1800" dirty="0" smtClean="0">
                <a:solidFill>
                  <a:srgbClr val="7030A0"/>
                </a:solidFill>
              </a:rPr>
              <a:t>Prof. D.</a:t>
            </a:r>
            <a:r>
              <a:rPr lang="en-US" sz="2200" dirty="0" smtClean="0">
                <a:solidFill>
                  <a:srgbClr val="7030A0"/>
                </a:solidFill>
              </a:rPr>
              <a:t> </a:t>
            </a:r>
            <a:r>
              <a:rPr lang="en-US" sz="2200" dirty="0" err="1" smtClean="0">
                <a:solidFill>
                  <a:srgbClr val="7030A0"/>
                </a:solidFill>
              </a:rPr>
              <a:t>ilangovan</a:t>
            </a:r>
            <a:r>
              <a:rPr lang="en-US" sz="1800" dirty="0" smtClean="0">
                <a:solidFill>
                  <a:srgbClr val="7030A0"/>
                </a:solidFill>
              </a:rPr>
              <a:t>, HD, Dept of Commerce, AU</a:t>
            </a:r>
            <a:r>
              <a:rPr lang="en-US" sz="1800" dirty="0" smtClean="0">
                <a:solidFill>
                  <a:srgbClr val="00B050"/>
                </a:solidFill>
              </a:rPr>
              <a:t/>
            </a:r>
            <a:br>
              <a:rPr lang="en-US" sz="1800" dirty="0" smtClean="0">
                <a:solidFill>
                  <a:srgbClr val="00B050"/>
                </a:solidFill>
              </a:rPr>
            </a:br>
            <a:r>
              <a:rPr lang="en-US" sz="1800" dirty="0" smtClean="0"/>
              <a:t/>
            </a:r>
            <a:br>
              <a:rPr lang="en-US" sz="1800" dirty="0" smtClean="0"/>
            </a:br>
            <a:endParaRPr lang="en-US" sz="1800" dirty="0"/>
          </a:p>
        </p:txBody>
      </p:sp>
      <p:sp>
        <p:nvSpPr>
          <p:cNvPr id="3" name="Subtitle 2"/>
          <p:cNvSpPr>
            <a:spLocks noGrp="1"/>
          </p:cNvSpPr>
          <p:nvPr>
            <p:ph type="subTitle" idx="1"/>
          </p:nvPr>
        </p:nvSpPr>
        <p:spPr>
          <a:xfrm>
            <a:off x="1143000" y="5003322"/>
            <a:ext cx="7772400" cy="1371600"/>
          </a:xfrm>
        </p:spPr>
        <p:txBody>
          <a:bodyPr>
            <a:normAutofit fontScale="92500"/>
          </a:bodyPr>
          <a:lstStyle/>
          <a:p>
            <a:pPr algn="ctr"/>
            <a:r>
              <a:rPr lang="en-US" sz="3600" i="1" dirty="0" smtClean="0">
                <a:solidFill>
                  <a:srgbClr val="3333FF"/>
                </a:solidFill>
                <a:latin typeface="Lucida Calligraphy" pitchFamily="66" charset="0"/>
              </a:rPr>
              <a:t>“</a:t>
            </a:r>
            <a:r>
              <a:rPr lang="en-US" sz="3900" dirty="0" smtClean="0">
                <a:solidFill>
                  <a:srgbClr val="3333FF"/>
                </a:solidFill>
                <a:latin typeface="Lucida Calligraphy" pitchFamily="66" charset="0"/>
              </a:rPr>
              <a:t>EMERGING TRENDS IN </a:t>
            </a:r>
            <a:r>
              <a:rPr lang="en-US" sz="3900" dirty="0" smtClean="0">
                <a:solidFill>
                  <a:srgbClr val="CC0099"/>
                </a:solidFill>
                <a:latin typeface="Lucida Calligraphy" pitchFamily="66" charset="0"/>
              </a:rPr>
              <a:t>COOPERATIVE EDUCATION”</a:t>
            </a:r>
            <a:endParaRPr lang="en-US" sz="3900" dirty="0">
              <a:solidFill>
                <a:srgbClr val="CC0099"/>
              </a:solidFill>
              <a:latin typeface="Lucida Calligraphy" pitchFamily="66" charset="0"/>
            </a:endParaRPr>
          </a:p>
        </p:txBody>
      </p:sp>
      <p:pic>
        <p:nvPicPr>
          <p:cNvPr id="1026" name="Picture 2"/>
          <p:cNvPicPr>
            <a:picLocks noChangeAspect="1" noChangeArrowheads="1"/>
          </p:cNvPicPr>
          <p:nvPr/>
        </p:nvPicPr>
        <p:blipFill>
          <a:blip r:embed="rId2"/>
          <a:srcRect/>
          <a:stretch>
            <a:fillRect/>
          </a:stretch>
        </p:blipFill>
        <p:spPr bwMode="auto">
          <a:xfrm>
            <a:off x="1905000" y="152400"/>
            <a:ext cx="4495800" cy="2057400"/>
          </a:xfrm>
          <a:prstGeom prst="rect">
            <a:avLst/>
          </a:prstGeom>
          <a:noFill/>
          <a:ln w="9525">
            <a:noFill/>
            <a:miter lim="800000"/>
            <a:headEnd/>
            <a:tailEnd/>
          </a:ln>
          <a:effectLst/>
        </p:spPr>
      </p:pic>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en-US" dirty="0" smtClean="0"/>
              <a:t>EMPLOYMENT OPPORTUNITIES IN THE COOPERATIVE SECTOR IN INDIA</a:t>
            </a:r>
            <a:endParaRPr lang="en-US" dirty="0"/>
          </a:p>
        </p:txBody>
      </p:sp>
      <p:sp>
        <p:nvSpPr>
          <p:cNvPr id="3" name="Content Placeholder 2"/>
          <p:cNvSpPr>
            <a:spLocks noGrp="1"/>
          </p:cNvSpPr>
          <p:nvPr>
            <p:ph sz="quarter" idx="1"/>
          </p:nvPr>
        </p:nvSpPr>
        <p:spPr>
          <a:xfrm>
            <a:off x="228600" y="1600200"/>
            <a:ext cx="8534400" cy="5105400"/>
          </a:xfrm>
        </p:spPr>
        <p:txBody>
          <a:bodyPr>
            <a:normAutofit lnSpcReduction="10000"/>
          </a:bodyPr>
          <a:lstStyle/>
          <a:p>
            <a:r>
              <a:rPr lang="en-US" dirty="0" smtClean="0">
                <a:solidFill>
                  <a:srgbClr val="00B050"/>
                </a:solidFill>
              </a:rPr>
              <a:t>When you start a society at village level, one can make a Secretary of such a society</a:t>
            </a:r>
          </a:p>
          <a:p>
            <a:r>
              <a:rPr lang="en-US" dirty="0" smtClean="0">
                <a:solidFill>
                  <a:srgbClr val="7030A0"/>
                </a:solidFill>
              </a:rPr>
              <a:t>There are opportunities to join as assistants with necessary experience as trainees or apprentices there</a:t>
            </a:r>
          </a:p>
          <a:p>
            <a:r>
              <a:rPr lang="en-US" dirty="0" smtClean="0"/>
              <a:t>Statistical Officers  and Accountants in Cooperatives</a:t>
            </a:r>
          </a:p>
          <a:p>
            <a:r>
              <a:rPr lang="en-US" dirty="0" smtClean="0">
                <a:solidFill>
                  <a:srgbClr val="FF0000"/>
                </a:solidFill>
              </a:rPr>
              <a:t>Administrators / Special Officers as Top Managers - CSR</a:t>
            </a:r>
          </a:p>
          <a:p>
            <a:r>
              <a:rPr lang="en-US" dirty="0" smtClean="0">
                <a:solidFill>
                  <a:srgbClr val="3333FF"/>
                </a:solidFill>
              </a:rPr>
              <a:t>Deputy Registrars and Joint Registrars as </a:t>
            </a:r>
            <a:r>
              <a:rPr lang="en-US" dirty="0" err="1" smtClean="0">
                <a:solidFill>
                  <a:srgbClr val="3333FF"/>
                </a:solidFill>
              </a:rPr>
              <a:t>Taluk</a:t>
            </a:r>
            <a:r>
              <a:rPr lang="en-US" dirty="0" smtClean="0">
                <a:solidFill>
                  <a:srgbClr val="3333FF"/>
                </a:solidFill>
              </a:rPr>
              <a:t> level and District level administrators [Group I of TNPSC]</a:t>
            </a:r>
          </a:p>
          <a:p>
            <a:r>
              <a:rPr lang="en-US" dirty="0" smtClean="0"/>
              <a:t>Additional Registrars at State level [ on promotion]</a:t>
            </a:r>
          </a:p>
          <a:p>
            <a:r>
              <a:rPr lang="en-US" dirty="0" smtClean="0">
                <a:solidFill>
                  <a:srgbClr val="FF00FF"/>
                </a:solidFill>
              </a:rPr>
              <a:t>With an IAS, you can make the Registrar of Cooperatives [RCS] at State level as the sole authority of Cooperative management structure, next to the  state Minister</a:t>
            </a:r>
          </a:p>
          <a:p>
            <a:r>
              <a:rPr lang="en-US" dirty="0" smtClean="0">
                <a:solidFill>
                  <a:srgbClr val="C00000"/>
                </a:solidFill>
              </a:rPr>
              <a:t>Above all you can make a College/University Teacher</a:t>
            </a:r>
            <a:r>
              <a:rPr lang="en-US" dirty="0" smtClean="0"/>
              <a:t>.</a:t>
            </a:r>
            <a:endParaRPr lang="en-US" dirty="0"/>
          </a:p>
        </p:txBody>
      </p:sp>
      <p:sp>
        <p:nvSpPr>
          <p:cNvPr id="4" name="Slide Number Placeholder 3"/>
          <p:cNvSpPr>
            <a:spLocks noGrp="1"/>
          </p:cNvSpPr>
          <p:nvPr>
            <p:ph type="sldNum" sz="quarter" idx="15"/>
          </p:nvPr>
        </p:nvSpPr>
        <p:spPr/>
        <p:txBody>
          <a:bodyPr/>
          <a:lstStyle/>
          <a:p>
            <a:fld id="{1D2636CF-88AE-4C1A-90DA-BDDA6468282E}" type="slidenum">
              <a:rPr lang="en-US" smtClean="0"/>
              <a:pPr/>
              <a:t>10</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pPr algn="ctr"/>
            <a:r>
              <a:rPr lang="en-US" dirty="0" smtClean="0"/>
              <a:t>SUGGESTIONS FOR IMPROVEMENT</a:t>
            </a:r>
            <a:endParaRPr lang="en-US" dirty="0"/>
          </a:p>
        </p:txBody>
      </p:sp>
      <p:sp>
        <p:nvSpPr>
          <p:cNvPr id="3" name="Content Placeholder 2"/>
          <p:cNvSpPr>
            <a:spLocks noGrp="1"/>
          </p:cNvSpPr>
          <p:nvPr>
            <p:ph sz="quarter" idx="1"/>
          </p:nvPr>
        </p:nvSpPr>
        <p:spPr>
          <a:xfrm>
            <a:off x="457200" y="1600200"/>
            <a:ext cx="8001000" cy="4873752"/>
          </a:xfrm>
        </p:spPr>
        <p:txBody>
          <a:bodyPr>
            <a:normAutofit fontScale="85000" lnSpcReduction="20000"/>
          </a:bodyPr>
          <a:lstStyle/>
          <a:p>
            <a:r>
              <a:rPr lang="en-US" dirty="0" smtClean="0">
                <a:solidFill>
                  <a:srgbClr val="C00000"/>
                </a:solidFill>
              </a:rPr>
              <a:t>1. Primary cooperative societies should be nucleus for local cooperation education and they be made responsible to ensure education of their respective members, leaders, employees and others.</a:t>
            </a:r>
          </a:p>
          <a:p>
            <a:r>
              <a:rPr lang="en-US" dirty="0" smtClean="0">
                <a:solidFill>
                  <a:srgbClr val="00B050"/>
                </a:solidFill>
              </a:rPr>
              <a:t>2. A flexible approach regarding contents of cooperative education </a:t>
            </a:r>
            <a:r>
              <a:rPr lang="en-US" dirty="0" err="1" smtClean="0">
                <a:solidFill>
                  <a:srgbClr val="00B050"/>
                </a:solidFill>
              </a:rPr>
              <a:t>programme</a:t>
            </a:r>
            <a:r>
              <a:rPr lang="en-US" dirty="0" smtClean="0">
                <a:solidFill>
                  <a:srgbClr val="00B050"/>
                </a:solidFill>
              </a:rPr>
              <a:t> should be adopted prior to organization of classes, survey of the needs of the cooperative society and members, the contents should be based on needs of the members.</a:t>
            </a:r>
          </a:p>
          <a:p>
            <a:r>
              <a:rPr lang="en-US" dirty="0" smtClean="0"/>
              <a:t>3. Leadership development </a:t>
            </a:r>
            <a:r>
              <a:rPr lang="en-US" dirty="0" err="1" smtClean="0"/>
              <a:t>programme</a:t>
            </a:r>
            <a:r>
              <a:rPr lang="en-US" dirty="0" smtClean="0"/>
              <a:t> should be expanded so as to cover other sectors than agricultural cooperatives.</a:t>
            </a:r>
          </a:p>
          <a:p>
            <a:r>
              <a:rPr lang="en-US" dirty="0" smtClean="0">
                <a:solidFill>
                  <a:srgbClr val="3333FF"/>
                </a:solidFill>
              </a:rPr>
              <a:t>4. Effective collaboration with agricultural extension agencies and other development agencies/functionaries like gram </a:t>
            </a:r>
            <a:r>
              <a:rPr lang="en-US" dirty="0" err="1" smtClean="0">
                <a:solidFill>
                  <a:srgbClr val="3333FF"/>
                </a:solidFill>
              </a:rPr>
              <a:t>sevaks</a:t>
            </a:r>
            <a:r>
              <a:rPr lang="en-US" dirty="0" smtClean="0">
                <a:solidFill>
                  <a:srgbClr val="3333FF"/>
                </a:solidFill>
              </a:rPr>
              <a:t>/</a:t>
            </a:r>
            <a:r>
              <a:rPr lang="en-US" dirty="0" err="1" smtClean="0">
                <a:solidFill>
                  <a:srgbClr val="3333FF"/>
                </a:solidFill>
              </a:rPr>
              <a:t>sevikas</a:t>
            </a:r>
            <a:r>
              <a:rPr lang="en-US" dirty="0" smtClean="0">
                <a:solidFill>
                  <a:srgbClr val="3333FF"/>
                </a:solidFill>
              </a:rPr>
              <a:t> should be established by cooperative education agencies.</a:t>
            </a:r>
          </a:p>
          <a:p>
            <a:r>
              <a:rPr lang="en-US" dirty="0" smtClean="0">
                <a:solidFill>
                  <a:srgbClr val="FF0000"/>
                </a:solidFill>
              </a:rPr>
              <a:t>5. State governments may be approached to provide adequate financial support to the unions for expanding cooperative education </a:t>
            </a:r>
            <a:r>
              <a:rPr lang="en-US" dirty="0" err="1" smtClean="0">
                <a:solidFill>
                  <a:srgbClr val="FF0000"/>
                </a:solidFill>
              </a:rPr>
              <a:t>programme</a:t>
            </a:r>
            <a:r>
              <a:rPr lang="en-US" dirty="0" smtClean="0">
                <a:solidFill>
                  <a:srgbClr val="FF0000"/>
                </a:solidFill>
              </a:rPr>
              <a:t>.</a:t>
            </a:r>
            <a:endParaRPr lang="en-US" dirty="0">
              <a:solidFill>
                <a:srgbClr val="FF0000"/>
              </a:solidFill>
            </a:endParaRPr>
          </a:p>
        </p:txBody>
      </p:sp>
      <p:sp>
        <p:nvSpPr>
          <p:cNvPr id="4" name="Slide Number Placeholder 3"/>
          <p:cNvSpPr>
            <a:spLocks noGrp="1"/>
          </p:cNvSpPr>
          <p:nvPr>
            <p:ph type="sldNum" sz="quarter" idx="15"/>
          </p:nvPr>
        </p:nvSpPr>
        <p:spPr/>
        <p:txBody>
          <a:bodyPr/>
          <a:lstStyle/>
          <a:p>
            <a:fld id="{1D2636CF-88AE-4C1A-90DA-BDDA6468282E}" type="slidenum">
              <a:rPr lang="en-US" smtClean="0"/>
              <a:pPr/>
              <a:t>11</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pPr algn="ctr"/>
            <a:r>
              <a:rPr lang="en-US" dirty="0" smtClean="0"/>
              <a:t>NCUI Recommendations on </a:t>
            </a:r>
            <a:br>
              <a:rPr lang="en-US" dirty="0" smtClean="0"/>
            </a:br>
            <a:r>
              <a:rPr lang="en-US" dirty="0" smtClean="0"/>
              <a:t>Cooperative Education</a:t>
            </a:r>
            <a:endParaRPr lang="en-US" dirty="0"/>
          </a:p>
        </p:txBody>
      </p:sp>
      <p:sp>
        <p:nvSpPr>
          <p:cNvPr id="3" name="Content Placeholder 2"/>
          <p:cNvSpPr>
            <a:spLocks noGrp="1"/>
          </p:cNvSpPr>
          <p:nvPr>
            <p:ph sz="quarter" idx="1"/>
          </p:nvPr>
        </p:nvSpPr>
        <p:spPr>
          <a:xfrm>
            <a:off x="457200" y="1600200"/>
            <a:ext cx="8305800" cy="4873752"/>
          </a:xfrm>
        </p:spPr>
        <p:txBody>
          <a:bodyPr>
            <a:normAutofit fontScale="92500" lnSpcReduction="10000"/>
          </a:bodyPr>
          <a:lstStyle/>
          <a:p>
            <a:r>
              <a:rPr lang="en-US" b="1" dirty="0" smtClean="0"/>
              <a:t> </a:t>
            </a:r>
            <a:r>
              <a:rPr lang="en-US" sz="3500" b="1" dirty="0" smtClean="0">
                <a:solidFill>
                  <a:srgbClr val="FF0000"/>
                </a:solidFill>
              </a:rPr>
              <a:t>A</a:t>
            </a:r>
            <a:r>
              <a:rPr lang="en-US" b="1" dirty="0" smtClean="0">
                <a:solidFill>
                  <a:srgbClr val="FF0000"/>
                </a:solidFill>
              </a:rPr>
              <a:t>. </a:t>
            </a:r>
            <a:r>
              <a:rPr lang="en-US" sz="3200" b="1" dirty="0" smtClean="0">
                <a:solidFill>
                  <a:srgbClr val="FF0000"/>
                </a:solidFill>
              </a:rPr>
              <a:t>Institutional integration</a:t>
            </a:r>
          </a:p>
          <a:p>
            <a:r>
              <a:rPr lang="en-US" sz="3200" b="1" dirty="0" smtClean="0">
                <a:solidFill>
                  <a:srgbClr val="00B050"/>
                </a:solidFill>
              </a:rPr>
              <a:t>B. Functional integration</a:t>
            </a:r>
          </a:p>
          <a:p>
            <a:r>
              <a:rPr lang="en-US" sz="3200" b="1" dirty="0" smtClean="0">
                <a:solidFill>
                  <a:srgbClr val="3333FF"/>
                </a:solidFill>
              </a:rPr>
              <a:t>C. Preparing action plan</a:t>
            </a:r>
          </a:p>
          <a:p>
            <a:r>
              <a:rPr lang="en-US" sz="3200" b="1" dirty="0" smtClean="0">
                <a:solidFill>
                  <a:srgbClr val="FF00FF"/>
                </a:solidFill>
              </a:rPr>
              <a:t>D. Linking training with promotions</a:t>
            </a:r>
            <a:r>
              <a:rPr lang="en-US" sz="3200" b="1" dirty="0" smtClean="0"/>
              <a:t> </a:t>
            </a:r>
          </a:p>
          <a:p>
            <a:r>
              <a:rPr lang="en-US" sz="3200" b="1" dirty="0" smtClean="0">
                <a:solidFill>
                  <a:srgbClr val="CC0099"/>
                </a:solidFill>
              </a:rPr>
              <a:t>E. Standardization of cadres</a:t>
            </a:r>
          </a:p>
          <a:p>
            <a:r>
              <a:rPr lang="en-US" sz="3200" b="1" dirty="0" smtClean="0">
                <a:solidFill>
                  <a:schemeClr val="accent3">
                    <a:lumMod val="75000"/>
                  </a:schemeClr>
                </a:solidFill>
              </a:rPr>
              <a:t>F. Catch them young</a:t>
            </a:r>
          </a:p>
          <a:p>
            <a:r>
              <a:rPr lang="en-US" sz="3200" b="1" dirty="0" smtClean="0">
                <a:solidFill>
                  <a:schemeClr val="accent4">
                    <a:lumMod val="50000"/>
                  </a:schemeClr>
                </a:solidFill>
              </a:rPr>
              <a:t>G. Refresher Courses for Working Staff         and Officers</a:t>
            </a:r>
          </a:p>
          <a:p>
            <a:r>
              <a:rPr lang="en-US" sz="3200" b="1" dirty="0" smtClean="0">
                <a:solidFill>
                  <a:srgbClr val="00B0F0"/>
                </a:solidFill>
              </a:rPr>
              <a:t>H. Periodical Staff  Training and Development </a:t>
            </a:r>
            <a:r>
              <a:rPr lang="en-US" sz="3200" b="1" dirty="0" err="1" smtClean="0">
                <a:solidFill>
                  <a:srgbClr val="00B0F0"/>
                </a:solidFill>
              </a:rPr>
              <a:t>Programmes</a:t>
            </a:r>
            <a:endParaRPr lang="en-US" b="1" dirty="0" smtClean="0">
              <a:solidFill>
                <a:srgbClr val="00B0F0"/>
              </a:solidFill>
            </a:endParaRPr>
          </a:p>
          <a:p>
            <a:endParaRPr lang="en-US" dirty="0"/>
          </a:p>
        </p:txBody>
      </p:sp>
      <p:sp>
        <p:nvSpPr>
          <p:cNvPr id="4" name="Slide Number Placeholder 3"/>
          <p:cNvSpPr>
            <a:spLocks noGrp="1"/>
          </p:cNvSpPr>
          <p:nvPr>
            <p:ph type="sldNum" sz="quarter" idx="15"/>
          </p:nvPr>
        </p:nvSpPr>
        <p:spPr/>
        <p:txBody>
          <a:bodyPr/>
          <a:lstStyle/>
          <a:p>
            <a:fld id="{1D2636CF-88AE-4C1A-90DA-BDDA6468282E}" type="slidenum">
              <a:rPr lang="en-US" smtClean="0"/>
              <a:pPr/>
              <a:t>12</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lstStyle/>
          <a:p>
            <a:r>
              <a:rPr lang="en-US" dirty="0" smtClean="0"/>
              <a:t>NCUI Leads Coop. Training Institutions</a:t>
            </a:r>
            <a:endParaRPr lang="en-US" dirty="0"/>
          </a:p>
        </p:txBody>
      </p:sp>
      <p:sp>
        <p:nvSpPr>
          <p:cNvPr id="3" name="Content Placeholder 2"/>
          <p:cNvSpPr>
            <a:spLocks noGrp="1"/>
          </p:cNvSpPr>
          <p:nvPr>
            <p:ph sz="quarter" idx="1"/>
          </p:nvPr>
        </p:nvSpPr>
        <p:spPr>
          <a:xfrm>
            <a:off x="304800" y="1600200"/>
            <a:ext cx="8382000" cy="5029200"/>
          </a:xfrm>
        </p:spPr>
        <p:txBody>
          <a:bodyPr>
            <a:normAutofit fontScale="55000" lnSpcReduction="20000"/>
          </a:bodyPr>
          <a:lstStyle/>
          <a:p>
            <a:r>
              <a:rPr lang="en-US" dirty="0" smtClean="0">
                <a:solidFill>
                  <a:srgbClr val="00B0F0"/>
                </a:solidFill>
              </a:rPr>
              <a:t>With more than 150 million primary members, the </a:t>
            </a:r>
            <a:r>
              <a:rPr lang="en-US" dirty="0" err="1" smtClean="0">
                <a:solidFill>
                  <a:srgbClr val="00B0F0"/>
                </a:solidFill>
              </a:rPr>
              <a:t>NCUl</a:t>
            </a:r>
            <a:r>
              <a:rPr lang="en-US" dirty="0" smtClean="0">
                <a:solidFill>
                  <a:srgbClr val="00B0F0"/>
                </a:solidFill>
              </a:rPr>
              <a:t> claims to represent the largest cooperative movement in the world. Out of these, more than 1.6 million members are annually covered under its various educational </a:t>
            </a:r>
            <a:r>
              <a:rPr lang="en-US" dirty="0" err="1" smtClean="0">
                <a:solidFill>
                  <a:srgbClr val="00B0F0"/>
                </a:solidFill>
              </a:rPr>
              <a:t>programmes</a:t>
            </a:r>
            <a:r>
              <a:rPr lang="en-US" dirty="0" smtClean="0">
                <a:solidFill>
                  <a:srgbClr val="00B0F0"/>
                </a:solidFill>
              </a:rPr>
              <a:t>. </a:t>
            </a:r>
            <a:r>
              <a:rPr lang="en-US" dirty="0" smtClean="0"/>
              <a:t> </a:t>
            </a:r>
          </a:p>
          <a:p>
            <a:r>
              <a:rPr lang="en-US" dirty="0" smtClean="0"/>
              <a:t>Organizational set up for Cooperative Education </a:t>
            </a:r>
            <a:r>
              <a:rPr lang="en-US" dirty="0" err="1" smtClean="0"/>
              <a:t>Programme</a:t>
            </a:r>
            <a:r>
              <a:rPr lang="en-US" dirty="0" smtClean="0"/>
              <a:t> (CEP) is a three tier structure with </a:t>
            </a:r>
            <a:r>
              <a:rPr lang="en-US" dirty="0" err="1" smtClean="0"/>
              <a:t>NCUl</a:t>
            </a:r>
            <a:r>
              <a:rPr lang="en-US" dirty="0" smtClean="0"/>
              <a:t> at the national level, 27 state cooperative unions and 323 district cooperation unions in some states. </a:t>
            </a:r>
          </a:p>
          <a:p>
            <a:r>
              <a:rPr lang="en-US" dirty="0" smtClean="0">
                <a:solidFill>
                  <a:srgbClr val="3333FF"/>
                </a:solidFill>
              </a:rPr>
              <a:t>To assess the implementation of the </a:t>
            </a:r>
            <a:r>
              <a:rPr lang="en-US" dirty="0" err="1" smtClean="0">
                <a:solidFill>
                  <a:srgbClr val="3333FF"/>
                </a:solidFill>
              </a:rPr>
              <a:t>programme</a:t>
            </a:r>
            <a:r>
              <a:rPr lang="en-US" dirty="0" smtClean="0">
                <a:solidFill>
                  <a:srgbClr val="3333FF"/>
                </a:solidFill>
              </a:rPr>
              <a:t>, the NCUI convenes annually a national conference of cooperative education and administration</a:t>
            </a:r>
            <a:r>
              <a:rPr lang="en-US" dirty="0" smtClean="0"/>
              <a:t>.</a:t>
            </a:r>
          </a:p>
          <a:p>
            <a:r>
              <a:rPr lang="en-US" dirty="0" smtClean="0">
                <a:solidFill>
                  <a:srgbClr val="C00000"/>
                </a:solidFill>
              </a:rPr>
              <a:t>For cooperative education and training, it has built up a large infrastructure. The structure consist of is cooperative college, a National Institute and 92 junior cooperative training </a:t>
            </a:r>
            <a:r>
              <a:rPr lang="en-US" dirty="0" err="1" smtClean="0">
                <a:solidFill>
                  <a:srgbClr val="C00000"/>
                </a:solidFill>
              </a:rPr>
              <a:t>centres</a:t>
            </a:r>
            <a:r>
              <a:rPr lang="en-US" dirty="0" smtClean="0">
                <a:solidFill>
                  <a:srgbClr val="C00000"/>
                </a:solidFill>
              </a:rPr>
              <a:t>. </a:t>
            </a:r>
            <a:r>
              <a:rPr lang="en-US" sz="2500" b="1" dirty="0" smtClean="0">
                <a:solidFill>
                  <a:srgbClr val="C00000"/>
                </a:solidFill>
              </a:rPr>
              <a:t>These are </a:t>
            </a:r>
            <a:r>
              <a:rPr lang="en-US" sz="2500" b="1" dirty="0" err="1" smtClean="0">
                <a:solidFill>
                  <a:srgbClr val="C00000"/>
                </a:solidFill>
              </a:rPr>
              <a:t>categorised</a:t>
            </a:r>
            <a:r>
              <a:rPr lang="en-US" sz="2500" b="1" dirty="0" smtClean="0">
                <a:solidFill>
                  <a:srgbClr val="C00000"/>
                </a:solidFill>
              </a:rPr>
              <a:t> into three cooperative levels.</a:t>
            </a:r>
            <a:endParaRPr lang="en-US" b="1" dirty="0" smtClean="0">
              <a:solidFill>
                <a:srgbClr val="C00000"/>
              </a:solidFill>
            </a:endParaRPr>
          </a:p>
          <a:p>
            <a:r>
              <a:rPr lang="en-US" b="1" dirty="0" smtClean="0"/>
              <a:t>A. Senior level</a:t>
            </a:r>
          </a:p>
          <a:p>
            <a:r>
              <a:rPr lang="en-US" dirty="0" smtClean="0">
                <a:solidFill>
                  <a:srgbClr val="00B050"/>
                </a:solidFill>
              </a:rPr>
              <a:t>The training of senior or higher personnel’s, both departmental as well as institutional, is conducted on an all India basis at </a:t>
            </a:r>
            <a:r>
              <a:rPr lang="en-US" dirty="0" err="1" smtClean="0">
                <a:solidFill>
                  <a:srgbClr val="00B050"/>
                </a:solidFill>
              </a:rPr>
              <a:t>Vaikunth</a:t>
            </a:r>
            <a:r>
              <a:rPr lang="en-US" dirty="0" smtClean="0">
                <a:solidFill>
                  <a:srgbClr val="00B050"/>
                </a:solidFill>
              </a:rPr>
              <a:t> Mehta National Institute of Cooperative Management at Pone. The Institute undertakes research and field study </a:t>
            </a:r>
            <a:r>
              <a:rPr lang="en-US" dirty="0" err="1" smtClean="0">
                <a:solidFill>
                  <a:srgbClr val="00B050"/>
                </a:solidFill>
              </a:rPr>
              <a:t>programmes</a:t>
            </a:r>
            <a:r>
              <a:rPr lang="en-US" dirty="0" smtClean="0">
                <a:solidFill>
                  <a:srgbClr val="00B050"/>
                </a:solidFill>
              </a:rPr>
              <a:t>, offers management consultancy services and organizes cooperative seminars, etc. It also awards diploma in cooperative business management and also conducts various other specialized courses.</a:t>
            </a:r>
            <a:endParaRPr lang="en-US" b="1" dirty="0" smtClean="0">
              <a:solidFill>
                <a:srgbClr val="00B050"/>
              </a:solidFill>
            </a:endParaRPr>
          </a:p>
          <a:p>
            <a:r>
              <a:rPr lang="en-US" b="1" dirty="0" smtClean="0"/>
              <a:t>B. Intermediate level</a:t>
            </a:r>
          </a:p>
          <a:p>
            <a:r>
              <a:rPr lang="en-US" dirty="0" smtClean="0">
                <a:solidFill>
                  <a:srgbClr val="7030A0"/>
                </a:solidFill>
              </a:rPr>
              <a:t>For intermediate level personnel’s, training .</a:t>
            </a:r>
            <a:r>
              <a:rPr lang="en-US" dirty="0" err="1" smtClean="0">
                <a:solidFill>
                  <a:srgbClr val="7030A0"/>
                </a:solidFill>
              </a:rPr>
              <a:t>programmes</a:t>
            </a:r>
            <a:r>
              <a:rPr lang="en-US" dirty="0" smtClean="0">
                <a:solidFill>
                  <a:srgbClr val="7030A0"/>
                </a:solidFill>
              </a:rPr>
              <a:t> are arranged at the 17 cooperative training colleges. These training colleges conduct higher diploma courses in cooperation of the duration of 36 weeks. Diploma courses are also organized for industrial cooperatives, cooperative marketing, land development, banking, etc.</a:t>
            </a:r>
            <a:endParaRPr lang="en-US" b="1" dirty="0" smtClean="0">
              <a:solidFill>
                <a:srgbClr val="7030A0"/>
              </a:solidFill>
            </a:endParaRPr>
          </a:p>
          <a:p>
            <a:r>
              <a:rPr lang="en-US" b="1" dirty="0" smtClean="0"/>
              <a:t>C. Junior level</a:t>
            </a:r>
          </a:p>
          <a:p>
            <a:r>
              <a:rPr lang="en-US" dirty="0" smtClean="0">
                <a:solidFill>
                  <a:srgbClr val="FF00FF"/>
                </a:solidFill>
              </a:rPr>
              <a:t>The training for junior cooperative </a:t>
            </a:r>
            <a:r>
              <a:rPr lang="en-US" dirty="0" err="1" smtClean="0">
                <a:solidFill>
                  <a:srgbClr val="FF00FF"/>
                </a:solidFill>
              </a:rPr>
              <a:t>personnels</a:t>
            </a:r>
            <a:r>
              <a:rPr lang="en-US" dirty="0" smtClean="0">
                <a:solidFill>
                  <a:srgbClr val="FF00FF"/>
                </a:solidFill>
              </a:rPr>
              <a:t> is conducted by the state government and for this purpose 89 training </a:t>
            </a:r>
            <a:r>
              <a:rPr lang="en-US" dirty="0" err="1" smtClean="0">
                <a:solidFill>
                  <a:srgbClr val="FF00FF"/>
                </a:solidFill>
              </a:rPr>
              <a:t>centres</a:t>
            </a:r>
            <a:r>
              <a:rPr lang="en-US" dirty="0" smtClean="0">
                <a:solidFill>
                  <a:srgbClr val="FF00FF"/>
                </a:solidFill>
              </a:rPr>
              <a:t> have been opened in different parts of the country. Some of these </a:t>
            </a:r>
            <a:r>
              <a:rPr lang="en-US" dirty="0" err="1" smtClean="0">
                <a:solidFill>
                  <a:srgbClr val="FF00FF"/>
                </a:solidFill>
              </a:rPr>
              <a:t>centres</a:t>
            </a:r>
            <a:r>
              <a:rPr lang="en-US" dirty="0" smtClean="0">
                <a:solidFill>
                  <a:srgbClr val="FF00FF"/>
                </a:solidFill>
              </a:rPr>
              <a:t> also </a:t>
            </a:r>
            <a:r>
              <a:rPr lang="en-US" dirty="0" err="1" smtClean="0">
                <a:solidFill>
                  <a:srgbClr val="FF00FF"/>
                </a:solidFill>
              </a:rPr>
              <a:t>organise</a:t>
            </a:r>
            <a:r>
              <a:rPr lang="en-US" dirty="0" smtClean="0">
                <a:solidFill>
                  <a:srgbClr val="FF00FF"/>
                </a:solidFill>
              </a:rPr>
              <a:t> special orientation courses.</a:t>
            </a:r>
          </a:p>
          <a:p>
            <a:endParaRPr lang="en-US" dirty="0"/>
          </a:p>
        </p:txBody>
      </p:sp>
      <p:sp>
        <p:nvSpPr>
          <p:cNvPr id="4" name="Slide Number Placeholder 3"/>
          <p:cNvSpPr>
            <a:spLocks noGrp="1"/>
          </p:cNvSpPr>
          <p:nvPr>
            <p:ph type="sldNum" sz="quarter" idx="15"/>
          </p:nvPr>
        </p:nvSpPr>
        <p:spPr/>
        <p:txBody>
          <a:bodyPr/>
          <a:lstStyle/>
          <a:p>
            <a:fld id="{1D2636CF-88AE-4C1A-90DA-BDDA6468282E}" type="slidenum">
              <a:rPr lang="en-US" smtClean="0"/>
              <a:pPr/>
              <a:t>13</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639762"/>
          </a:xfrm>
        </p:spPr>
        <p:txBody>
          <a:bodyPr>
            <a:normAutofit fontScale="90000"/>
          </a:bodyPr>
          <a:lstStyle/>
          <a:p>
            <a:pPr algn="ctr"/>
            <a:r>
              <a:rPr lang="en-US" dirty="0" smtClean="0"/>
              <a:t>COOPERATIVE EDUCATION FOR WOMEN</a:t>
            </a:r>
            <a:endParaRPr lang="en-US" dirty="0"/>
          </a:p>
        </p:txBody>
      </p:sp>
      <p:sp>
        <p:nvSpPr>
          <p:cNvPr id="3" name="Content Placeholder 2"/>
          <p:cNvSpPr>
            <a:spLocks noGrp="1"/>
          </p:cNvSpPr>
          <p:nvPr>
            <p:ph sz="quarter" idx="1"/>
          </p:nvPr>
        </p:nvSpPr>
        <p:spPr>
          <a:xfrm>
            <a:off x="228600" y="1066800"/>
            <a:ext cx="8458200" cy="5638800"/>
          </a:xfrm>
        </p:spPr>
        <p:txBody>
          <a:bodyPr>
            <a:normAutofit fontScale="62500" lnSpcReduction="20000"/>
          </a:bodyPr>
          <a:lstStyle/>
          <a:p>
            <a:pPr>
              <a:buNone/>
            </a:pPr>
            <a:r>
              <a:rPr lang="en-US" dirty="0" smtClean="0"/>
              <a:t>     In view of the importance of cooperative education for women it is necessary to strengthen the </a:t>
            </a:r>
            <a:r>
              <a:rPr lang="en-US" dirty="0" err="1" smtClean="0"/>
              <a:t>programme</a:t>
            </a:r>
            <a:r>
              <a:rPr lang="en-US" dirty="0" smtClean="0"/>
              <a:t>. The measures for strengthening the </a:t>
            </a:r>
            <a:r>
              <a:rPr lang="en-US" dirty="0" err="1" smtClean="0"/>
              <a:t>programme</a:t>
            </a:r>
            <a:r>
              <a:rPr lang="en-US" dirty="0" smtClean="0"/>
              <a:t> are as follows.</a:t>
            </a:r>
            <a:r>
              <a:rPr lang="en-US" b="1" dirty="0" smtClean="0"/>
              <a:t> </a:t>
            </a:r>
          </a:p>
          <a:p>
            <a:r>
              <a:rPr lang="en-US" b="1" dirty="0" smtClean="0"/>
              <a:t>A. Intensification of the </a:t>
            </a:r>
            <a:r>
              <a:rPr lang="en-US" b="1" dirty="0" err="1" smtClean="0"/>
              <a:t>programme</a:t>
            </a:r>
            <a:endParaRPr lang="en-US" b="1" dirty="0" smtClean="0"/>
          </a:p>
          <a:p>
            <a:pPr>
              <a:buNone/>
            </a:pPr>
            <a:r>
              <a:rPr lang="en-US" dirty="0" smtClean="0">
                <a:solidFill>
                  <a:srgbClr val="FF00FF"/>
                </a:solidFill>
              </a:rPr>
              <a:t>      The </a:t>
            </a:r>
            <a:r>
              <a:rPr lang="en-US" dirty="0" err="1" smtClean="0">
                <a:solidFill>
                  <a:srgbClr val="FF00FF"/>
                </a:solidFill>
              </a:rPr>
              <a:t>programme</a:t>
            </a:r>
            <a:r>
              <a:rPr lang="en-US" dirty="0" smtClean="0">
                <a:solidFill>
                  <a:srgbClr val="FF00FF"/>
                </a:solidFill>
              </a:rPr>
              <a:t> should be intensified and extended to all the states of the country. Steps should be initiated to bring all the districts in each scale under the purview of the scheme in a phased manner.</a:t>
            </a:r>
            <a:endParaRPr lang="en-US" b="1" dirty="0" smtClean="0">
              <a:solidFill>
                <a:srgbClr val="FF00FF"/>
              </a:solidFill>
            </a:endParaRPr>
          </a:p>
          <a:p>
            <a:r>
              <a:rPr lang="en-US" b="1" dirty="0" smtClean="0"/>
              <a:t>B. Creating women's wing</a:t>
            </a:r>
          </a:p>
          <a:p>
            <a:pPr>
              <a:buNone/>
            </a:pPr>
            <a:r>
              <a:rPr lang="en-US" b="1" dirty="0" smtClean="0">
                <a:solidFill>
                  <a:srgbClr val="00B050"/>
                </a:solidFill>
              </a:rPr>
              <a:t>      </a:t>
            </a:r>
            <a:r>
              <a:rPr lang="en-US" dirty="0" smtClean="0">
                <a:solidFill>
                  <a:srgbClr val="00B050"/>
                </a:solidFill>
              </a:rPr>
              <a:t>A separate women's wing should be created under each state cooperative union. The wing should be headed by a lady cooperative education officer who will be responsible not only for supervision of the </a:t>
            </a:r>
            <a:r>
              <a:rPr lang="en-US" dirty="0" err="1" smtClean="0">
                <a:solidFill>
                  <a:srgbClr val="00B050"/>
                </a:solidFill>
              </a:rPr>
              <a:t>programme</a:t>
            </a:r>
            <a:r>
              <a:rPr lang="en-US" dirty="0" smtClean="0">
                <a:solidFill>
                  <a:srgbClr val="00B050"/>
                </a:solidFill>
              </a:rPr>
              <a:t> but also for the organization of various </a:t>
            </a:r>
            <a:r>
              <a:rPr lang="en-US" dirty="0" err="1" smtClean="0">
                <a:solidFill>
                  <a:srgbClr val="00B050"/>
                </a:solidFill>
              </a:rPr>
              <a:t>promotionals</a:t>
            </a:r>
            <a:r>
              <a:rPr lang="en-US" dirty="0" smtClean="0">
                <a:solidFill>
                  <a:srgbClr val="00B050"/>
                </a:solidFill>
              </a:rPr>
              <a:t> and developmental activities for involving women of the state in the cooperative movement.</a:t>
            </a:r>
            <a:endParaRPr lang="en-US" b="1" dirty="0" smtClean="0">
              <a:solidFill>
                <a:srgbClr val="00B050"/>
              </a:solidFill>
            </a:endParaRPr>
          </a:p>
          <a:p>
            <a:r>
              <a:rPr lang="en-US" b="1" dirty="0" smtClean="0"/>
              <a:t>C. Multiplying number of instructors</a:t>
            </a:r>
          </a:p>
          <a:p>
            <a:pPr>
              <a:buNone/>
            </a:pPr>
            <a:r>
              <a:rPr lang="en-US" dirty="0" smtClean="0"/>
              <a:t>       </a:t>
            </a:r>
            <a:r>
              <a:rPr lang="en-US" dirty="0" smtClean="0">
                <a:solidFill>
                  <a:srgbClr val="3333FF"/>
                </a:solidFill>
              </a:rPr>
              <a:t>The number of lady cooperative education instructors under this </a:t>
            </a:r>
            <a:r>
              <a:rPr lang="en-US" dirty="0" err="1" smtClean="0">
                <a:solidFill>
                  <a:srgbClr val="3333FF"/>
                </a:solidFill>
              </a:rPr>
              <a:t>programme</a:t>
            </a:r>
            <a:r>
              <a:rPr lang="en-US" dirty="0" smtClean="0">
                <a:solidFill>
                  <a:srgbClr val="3333FF"/>
                </a:solidFill>
              </a:rPr>
              <a:t> should be increased. There should be at least one such instructor in each district for the intensification of educational activities among women.</a:t>
            </a:r>
            <a:endParaRPr lang="en-US" b="1" dirty="0" smtClean="0">
              <a:solidFill>
                <a:srgbClr val="3333FF"/>
              </a:solidFill>
            </a:endParaRPr>
          </a:p>
          <a:p>
            <a:r>
              <a:rPr lang="en-US" b="1" dirty="0" smtClean="0"/>
              <a:t>D. Formation of women's advisory committees</a:t>
            </a:r>
          </a:p>
          <a:p>
            <a:pPr>
              <a:buNone/>
            </a:pPr>
            <a:r>
              <a:rPr lang="en-US" dirty="0" smtClean="0"/>
              <a:t>       </a:t>
            </a:r>
            <a:r>
              <a:rPr lang="en-US" dirty="0" smtClean="0">
                <a:solidFill>
                  <a:srgbClr val="FF0000"/>
                </a:solidFill>
              </a:rPr>
              <a:t>Each state cooperative union should constitute a women's advisory committee. The main function of the committee would be to assess the: implementation of the </a:t>
            </a:r>
            <a:r>
              <a:rPr lang="en-US" dirty="0" err="1" smtClean="0">
                <a:solidFill>
                  <a:srgbClr val="FF0000"/>
                </a:solidFill>
              </a:rPr>
              <a:t>programme</a:t>
            </a:r>
            <a:r>
              <a:rPr lang="en-US" dirty="0" smtClean="0">
                <a:solidFill>
                  <a:srgbClr val="FF0000"/>
                </a:solidFill>
              </a:rPr>
              <a:t> from time to time and to provide necessary guidance to the women's wing.</a:t>
            </a:r>
          </a:p>
          <a:p>
            <a:r>
              <a:rPr lang="en-US" b="1" dirty="0" smtClean="0"/>
              <a:t>E. Conducting study and research</a:t>
            </a:r>
          </a:p>
          <a:p>
            <a:pPr>
              <a:buNone/>
            </a:pPr>
            <a:r>
              <a:rPr lang="en-US" dirty="0" smtClean="0"/>
              <a:t>       </a:t>
            </a:r>
            <a:r>
              <a:rPr lang="en-US" dirty="0" smtClean="0">
                <a:solidFill>
                  <a:srgbClr val="7030A0"/>
                </a:solidFill>
              </a:rPr>
              <a:t>The state cooperative unions should conduct study and research on women participation in the various sectors of the state level movement. Such documents should be published for wider circulation.</a:t>
            </a:r>
            <a:endParaRPr lang="en-US" dirty="0">
              <a:solidFill>
                <a:srgbClr val="7030A0"/>
              </a:solidFill>
            </a:endParaRPr>
          </a:p>
        </p:txBody>
      </p:sp>
      <p:sp>
        <p:nvSpPr>
          <p:cNvPr id="4" name="Slide Number Placeholder 3"/>
          <p:cNvSpPr>
            <a:spLocks noGrp="1"/>
          </p:cNvSpPr>
          <p:nvPr>
            <p:ph type="sldNum" sz="quarter" idx="15"/>
          </p:nvPr>
        </p:nvSpPr>
        <p:spPr/>
        <p:txBody>
          <a:bodyPr/>
          <a:lstStyle/>
          <a:p>
            <a:fld id="{1D2636CF-88AE-4C1A-90DA-BDDA6468282E}" type="slidenum">
              <a:rPr lang="en-US" smtClean="0"/>
              <a:pPr/>
              <a:t>14</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lstStyle/>
          <a:p>
            <a:pPr algn="ctr"/>
            <a:r>
              <a:rPr lang="en-US" dirty="0" smtClean="0"/>
              <a:t>DRIVE FOR MEMBER EDUCATION</a:t>
            </a:r>
            <a:endParaRPr lang="en-US" dirty="0"/>
          </a:p>
        </p:txBody>
      </p:sp>
      <p:sp>
        <p:nvSpPr>
          <p:cNvPr id="3" name="Content Placeholder 2"/>
          <p:cNvSpPr>
            <a:spLocks noGrp="1"/>
          </p:cNvSpPr>
          <p:nvPr>
            <p:ph sz="quarter" idx="1"/>
          </p:nvPr>
        </p:nvSpPr>
        <p:spPr>
          <a:xfrm>
            <a:off x="457200" y="1752600"/>
            <a:ext cx="7467600" cy="4721352"/>
          </a:xfrm>
        </p:spPr>
        <p:txBody>
          <a:bodyPr>
            <a:normAutofit/>
          </a:bodyPr>
          <a:lstStyle/>
          <a:p>
            <a:r>
              <a:rPr lang="en-US" b="1" dirty="0" smtClean="0">
                <a:solidFill>
                  <a:srgbClr val="7030A0"/>
                </a:solidFill>
              </a:rPr>
              <a:t>A. Selection of the group leader and the secretary</a:t>
            </a:r>
            <a:r>
              <a:rPr lang="en-US" dirty="0" smtClean="0"/>
              <a:t> </a:t>
            </a:r>
          </a:p>
          <a:p>
            <a:r>
              <a:rPr lang="en-US" b="1" dirty="0" smtClean="0">
                <a:solidFill>
                  <a:srgbClr val="00B050"/>
                </a:solidFill>
              </a:rPr>
              <a:t>B. Training of group leaders and secretaries</a:t>
            </a:r>
          </a:p>
          <a:p>
            <a:r>
              <a:rPr lang="en-US" b="1" dirty="0" smtClean="0">
                <a:solidFill>
                  <a:srgbClr val="FF0000"/>
                </a:solidFill>
              </a:rPr>
              <a:t>C. The problems of illiteracy</a:t>
            </a:r>
          </a:p>
          <a:p>
            <a:r>
              <a:rPr lang="en-US" b="1" dirty="0" smtClean="0">
                <a:solidFill>
                  <a:srgbClr val="3333FF"/>
                </a:solidFill>
              </a:rPr>
              <a:t>D. Frequency of group meetings</a:t>
            </a:r>
          </a:p>
        </p:txBody>
      </p:sp>
      <p:sp>
        <p:nvSpPr>
          <p:cNvPr id="4" name="Slide Number Placeholder 3"/>
          <p:cNvSpPr>
            <a:spLocks noGrp="1"/>
          </p:cNvSpPr>
          <p:nvPr>
            <p:ph type="sldNum" sz="quarter" idx="15"/>
          </p:nvPr>
        </p:nvSpPr>
        <p:spPr/>
        <p:txBody>
          <a:bodyPr/>
          <a:lstStyle/>
          <a:p>
            <a:fld id="{1D2636CF-88AE-4C1A-90DA-BDDA6468282E}" type="slidenum">
              <a:rPr lang="en-US" smtClean="0"/>
              <a:pPr/>
              <a:t>15</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Users\MM\Desktop\ULCCS\thanks2.jpg"/>
          <p:cNvPicPr>
            <a:picLocks noChangeAspect="1" noChangeArrowheads="1"/>
          </p:cNvPicPr>
          <p:nvPr/>
        </p:nvPicPr>
        <p:blipFill>
          <a:blip r:embed="rId2"/>
          <a:srcRect/>
          <a:stretch>
            <a:fillRect/>
          </a:stretch>
        </p:blipFill>
        <p:spPr bwMode="auto">
          <a:xfrm>
            <a:off x="2286000" y="228600"/>
            <a:ext cx="6629400" cy="64770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1D2636CF-88AE-4C1A-90DA-BDDA6468282E}" type="slidenum">
              <a:rPr lang="en-US" smtClean="0"/>
              <a:pPr/>
              <a:t>16</a:t>
            </a:fld>
            <a:endParaRPr lang="en-US"/>
          </a:p>
        </p:txBody>
      </p:sp>
      <p:sp>
        <p:nvSpPr>
          <p:cNvPr id="4" name="Footer Placeholder 3"/>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5000"/>
                                        <p:tgtEl>
                                          <p:spTgt spid="317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solidFill>
                  <a:srgbClr val="FF0000"/>
                </a:solidFill>
              </a:rPr>
              <a:t>Education and training are two basic aspects of co-operative movement. The approach to people must also be educational which can change the concepts, thinking, beliefs and </a:t>
            </a:r>
            <a:r>
              <a:rPr lang="en-US" dirty="0" err="1" smtClean="0">
                <a:solidFill>
                  <a:srgbClr val="FF0000"/>
                </a:solidFill>
              </a:rPr>
              <a:t>behaviour</a:t>
            </a:r>
            <a:r>
              <a:rPr lang="en-US" dirty="0" smtClean="0">
                <a:solidFill>
                  <a:srgbClr val="FF0000"/>
                </a:solidFill>
              </a:rPr>
              <a:t> of people to establish an effective co-operative society</a:t>
            </a:r>
            <a:r>
              <a:rPr lang="en-US" dirty="0" smtClean="0"/>
              <a:t>. </a:t>
            </a:r>
          </a:p>
          <a:p>
            <a:r>
              <a:rPr lang="en-US" dirty="0" smtClean="0">
                <a:solidFill>
                  <a:srgbClr val="3333FF"/>
                </a:solidFill>
              </a:rPr>
              <a:t>If the cooperative movement is to develop on a sound basis and expand in diverse directions, it is necessary that those who comprise its vast membership are made conversant with the principles and practices of cooperation. It is only that they and their representatives will be able to conduct practice of cooperation</a:t>
            </a:r>
            <a:r>
              <a:rPr lang="en-US" dirty="0" smtClean="0"/>
              <a:t>. </a:t>
            </a:r>
            <a:endParaRPr lang="en-US" dirty="0"/>
          </a:p>
        </p:txBody>
      </p:sp>
      <p:sp>
        <p:nvSpPr>
          <p:cNvPr id="4" name="Slide Number Placeholder 3"/>
          <p:cNvSpPr>
            <a:spLocks noGrp="1"/>
          </p:cNvSpPr>
          <p:nvPr>
            <p:ph type="sldNum" sz="quarter" idx="15"/>
          </p:nvPr>
        </p:nvSpPr>
        <p:spPr/>
        <p:txBody>
          <a:bodyPr/>
          <a:lstStyle/>
          <a:p>
            <a:fld id="{1D2636CF-88AE-4C1A-90DA-BDDA6468282E}" type="slidenum">
              <a:rPr lang="en-US" smtClean="0"/>
              <a:pPr/>
              <a:t>2</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MEANING AND IMPORTANCE</a:t>
            </a:r>
            <a:endParaRPr lang="en-US" dirty="0"/>
          </a:p>
        </p:txBody>
      </p:sp>
      <p:sp>
        <p:nvSpPr>
          <p:cNvPr id="3" name="Content Placeholder 2"/>
          <p:cNvSpPr>
            <a:spLocks noGrp="1"/>
          </p:cNvSpPr>
          <p:nvPr>
            <p:ph sz="quarter" idx="1"/>
          </p:nvPr>
        </p:nvSpPr>
        <p:spPr>
          <a:xfrm>
            <a:off x="457200" y="1600200"/>
            <a:ext cx="8153400" cy="4873752"/>
          </a:xfrm>
        </p:spPr>
        <p:txBody>
          <a:bodyPr>
            <a:normAutofit fontScale="77500" lnSpcReduction="20000"/>
          </a:bodyPr>
          <a:lstStyle/>
          <a:p>
            <a:r>
              <a:rPr lang="en-US" dirty="0" smtClean="0">
                <a:solidFill>
                  <a:srgbClr val="00B050"/>
                </a:solidFill>
              </a:rPr>
              <a:t>The term cooperative education pertains to educational I training </a:t>
            </a:r>
            <a:r>
              <a:rPr lang="en-US" dirty="0" err="1" smtClean="0">
                <a:solidFill>
                  <a:srgbClr val="00B050"/>
                </a:solidFill>
              </a:rPr>
              <a:t>programmes</a:t>
            </a:r>
            <a:r>
              <a:rPr lang="en-US" dirty="0" smtClean="0">
                <a:solidFill>
                  <a:srgbClr val="00B050"/>
                </a:solidFill>
              </a:rPr>
              <a:t> provided by the cooperative movement for the fulfillment of its own aims and objectives.</a:t>
            </a:r>
          </a:p>
          <a:p>
            <a:r>
              <a:rPr lang="en-US" dirty="0" smtClean="0">
                <a:solidFill>
                  <a:schemeClr val="accent3">
                    <a:lumMod val="75000"/>
                  </a:schemeClr>
                </a:solidFill>
              </a:rPr>
              <a:t>In India, the terms cooperative education and training are used with a distinct meaning on the basis of focus needed for different groups of clients. Cooperative member education refers to the </a:t>
            </a:r>
            <a:r>
              <a:rPr lang="en-US" dirty="0" err="1" smtClean="0">
                <a:solidFill>
                  <a:schemeClr val="accent3">
                    <a:lumMod val="75000"/>
                  </a:schemeClr>
                </a:solidFill>
              </a:rPr>
              <a:t>programmes</a:t>
            </a:r>
            <a:r>
              <a:rPr lang="en-US" dirty="0" smtClean="0">
                <a:solidFill>
                  <a:schemeClr val="accent3">
                    <a:lumMod val="75000"/>
                  </a:schemeClr>
                </a:solidFill>
              </a:rPr>
              <a:t> which seek to improve on the knowledge and understanding of members, prospective members and elected leaders of the cooperatives. </a:t>
            </a:r>
          </a:p>
          <a:p>
            <a:r>
              <a:rPr lang="en-US" dirty="0" smtClean="0">
                <a:solidFill>
                  <a:schemeClr val="accent6">
                    <a:lumMod val="75000"/>
                  </a:schemeClr>
                </a:solidFill>
              </a:rPr>
              <a:t>Cooperative employee training implies the </a:t>
            </a:r>
            <a:r>
              <a:rPr lang="en-US" dirty="0" err="1" smtClean="0">
                <a:solidFill>
                  <a:schemeClr val="accent6">
                    <a:lumMod val="75000"/>
                  </a:schemeClr>
                </a:solidFill>
              </a:rPr>
              <a:t>programmes</a:t>
            </a:r>
            <a:r>
              <a:rPr lang="en-US" dirty="0" smtClean="0">
                <a:solidFill>
                  <a:schemeClr val="accent6">
                    <a:lumMod val="75000"/>
                  </a:schemeClr>
                </a:solidFill>
              </a:rPr>
              <a:t> for the training of paid employees of cooperative organizations and of government concerned with cooperative management and development</a:t>
            </a:r>
            <a:r>
              <a:rPr lang="en-US" dirty="0" smtClean="0"/>
              <a:t>.</a:t>
            </a:r>
          </a:p>
          <a:p>
            <a:r>
              <a:rPr lang="en-US" dirty="0" smtClean="0">
                <a:solidFill>
                  <a:srgbClr val="7030A0"/>
                </a:solidFill>
              </a:rPr>
              <a:t>Since Indian masses live in rural areas and engage themselves in agricultural and allied occupations, the main focus of cooperative efforts has been on agricultural cooperation. The state, state cooperative unions and the agricultural universities have a decisive role to play in the matter of providing education and training facilities.</a:t>
            </a:r>
            <a:endParaRPr lang="en-US" dirty="0">
              <a:solidFill>
                <a:srgbClr val="7030A0"/>
              </a:solidFill>
            </a:endParaRPr>
          </a:p>
        </p:txBody>
      </p:sp>
      <p:sp>
        <p:nvSpPr>
          <p:cNvPr id="4" name="Slide Number Placeholder 3"/>
          <p:cNvSpPr>
            <a:spLocks noGrp="1"/>
          </p:cNvSpPr>
          <p:nvPr>
            <p:ph type="sldNum" sz="quarter" idx="15"/>
          </p:nvPr>
        </p:nvSpPr>
        <p:spPr/>
        <p:txBody>
          <a:bodyPr/>
          <a:lstStyle/>
          <a:p>
            <a:fld id="{1D2636CF-88AE-4C1A-90DA-BDDA6468282E}" type="slidenum">
              <a:rPr lang="en-US" smtClean="0"/>
              <a:pPr/>
              <a:t>3</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AIMS &amp; OBJECTIVES</a:t>
            </a:r>
            <a:endParaRPr lang="en-US" dirty="0"/>
          </a:p>
        </p:txBody>
      </p:sp>
      <p:sp>
        <p:nvSpPr>
          <p:cNvPr id="3" name="Content Placeholder 2"/>
          <p:cNvSpPr>
            <a:spLocks noGrp="1"/>
          </p:cNvSpPr>
          <p:nvPr>
            <p:ph sz="quarter" idx="1"/>
          </p:nvPr>
        </p:nvSpPr>
        <p:spPr>
          <a:xfrm>
            <a:off x="457200" y="1600200"/>
            <a:ext cx="8153400" cy="5105400"/>
          </a:xfrm>
        </p:spPr>
        <p:txBody>
          <a:bodyPr>
            <a:normAutofit fontScale="77500" lnSpcReduction="20000"/>
          </a:bodyPr>
          <a:lstStyle/>
          <a:p>
            <a:pPr>
              <a:buNone/>
            </a:pPr>
            <a:r>
              <a:rPr lang="en-US" b="1" dirty="0" err="1" smtClean="0"/>
              <a:t>i</a:t>
            </a:r>
            <a:r>
              <a:rPr lang="en-US" b="1" dirty="0" smtClean="0"/>
              <a:t>. The objectives of cooperative education </a:t>
            </a:r>
            <a:endParaRPr lang="en-US" dirty="0" smtClean="0"/>
          </a:p>
          <a:p>
            <a:r>
              <a:rPr lang="en-US" dirty="0" smtClean="0">
                <a:solidFill>
                  <a:srgbClr val="FF00FF"/>
                </a:solidFill>
              </a:rPr>
              <a:t>- To create and sustain faith in the cooperative ideology.</a:t>
            </a:r>
          </a:p>
          <a:p>
            <a:r>
              <a:rPr lang="en-US" dirty="0" smtClean="0">
                <a:solidFill>
                  <a:srgbClr val="FF00FF"/>
                </a:solidFill>
              </a:rPr>
              <a:t>-To impress the spirit of self-help and self-reliance among the members.</a:t>
            </a:r>
          </a:p>
          <a:p>
            <a:r>
              <a:rPr lang="en-US" dirty="0" smtClean="0">
                <a:solidFill>
                  <a:srgbClr val="FF00FF"/>
                </a:solidFill>
              </a:rPr>
              <a:t>-Creation of right type of leadership, possessing vision, foresight and ability to lead the masses on right path.</a:t>
            </a:r>
          </a:p>
          <a:p>
            <a:r>
              <a:rPr lang="en-US" dirty="0" smtClean="0">
                <a:solidFill>
                  <a:srgbClr val="FF00FF"/>
                </a:solidFill>
              </a:rPr>
              <a:t>-Education must make the members feel that they are not only of the cooperative society but also a movement i.e. movement of ideas, new concepts and a new </a:t>
            </a:r>
            <a:r>
              <a:rPr lang="en-US" dirty="0" err="1" smtClean="0">
                <a:solidFill>
                  <a:srgbClr val="FF00FF"/>
                </a:solidFill>
              </a:rPr>
              <a:t>organisation</a:t>
            </a:r>
            <a:r>
              <a:rPr lang="en-US" dirty="0" smtClean="0">
                <a:solidFill>
                  <a:srgbClr val="FF00FF"/>
                </a:solidFill>
              </a:rPr>
              <a:t> of human relationship.</a:t>
            </a:r>
          </a:p>
          <a:p>
            <a:endParaRPr lang="en-US" dirty="0" smtClean="0"/>
          </a:p>
          <a:p>
            <a:pPr>
              <a:buNone/>
            </a:pPr>
            <a:r>
              <a:rPr lang="en-US" b="1" dirty="0" smtClean="0"/>
              <a:t>ii. The objective of cooperative training </a:t>
            </a:r>
          </a:p>
          <a:p>
            <a:r>
              <a:rPr lang="en-US" dirty="0" smtClean="0">
                <a:solidFill>
                  <a:srgbClr val="C00000"/>
                </a:solidFill>
              </a:rPr>
              <a:t>-To improve the effectiveness and efficiency of the organization.</a:t>
            </a:r>
          </a:p>
          <a:p>
            <a:r>
              <a:rPr lang="en-US" dirty="0" smtClean="0">
                <a:solidFill>
                  <a:srgbClr val="C00000"/>
                </a:solidFill>
              </a:rPr>
              <a:t>-To build up necessary knowledge, skills, attitudes among the personnel so that they are competent enough to accomplish the jobs assigned to them.</a:t>
            </a:r>
          </a:p>
          <a:p>
            <a:r>
              <a:rPr lang="en-US" dirty="0" smtClean="0">
                <a:solidFill>
                  <a:srgbClr val="C00000"/>
                </a:solidFill>
              </a:rPr>
              <a:t>-To motivate the workers to perform their jobs in the interest of the </a:t>
            </a:r>
            <a:r>
              <a:rPr lang="en-US" dirty="0" err="1" smtClean="0">
                <a:solidFill>
                  <a:srgbClr val="C00000"/>
                </a:solidFill>
              </a:rPr>
              <a:t>organisation</a:t>
            </a:r>
            <a:r>
              <a:rPr lang="en-US" dirty="0" smtClean="0">
                <a:solidFill>
                  <a:srgbClr val="C00000"/>
                </a:solidFill>
              </a:rPr>
              <a:t> and to attract right type of personnel to the </a:t>
            </a:r>
            <a:r>
              <a:rPr lang="en-US" dirty="0" err="1" smtClean="0">
                <a:solidFill>
                  <a:srgbClr val="C00000"/>
                </a:solidFill>
              </a:rPr>
              <a:t>organisation</a:t>
            </a:r>
            <a:r>
              <a:rPr lang="en-US" dirty="0" smtClean="0">
                <a:solidFill>
                  <a:srgbClr val="C00000"/>
                </a:solidFill>
              </a:rPr>
              <a:t>.</a:t>
            </a:r>
          </a:p>
          <a:p>
            <a:endParaRPr lang="en-US" dirty="0"/>
          </a:p>
        </p:txBody>
      </p:sp>
      <p:sp>
        <p:nvSpPr>
          <p:cNvPr id="4" name="Slide Number Placeholder 3"/>
          <p:cNvSpPr>
            <a:spLocks noGrp="1"/>
          </p:cNvSpPr>
          <p:nvPr>
            <p:ph type="sldNum" sz="quarter" idx="15"/>
          </p:nvPr>
        </p:nvSpPr>
        <p:spPr/>
        <p:txBody>
          <a:bodyPr/>
          <a:lstStyle/>
          <a:p>
            <a:fld id="{1D2636CF-88AE-4C1A-90DA-BDDA6468282E}" type="slidenum">
              <a:rPr lang="en-US" smtClean="0"/>
              <a:pPr/>
              <a:t>4</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PRINCIPLES OF COOERATIVE EDUCATION IN INDIA</a:t>
            </a:r>
            <a:endParaRPr lang="en-US" dirty="0"/>
          </a:p>
        </p:txBody>
      </p:sp>
      <p:sp>
        <p:nvSpPr>
          <p:cNvPr id="3" name="Content Placeholder 2"/>
          <p:cNvSpPr>
            <a:spLocks noGrp="1"/>
          </p:cNvSpPr>
          <p:nvPr>
            <p:ph sz="quarter" idx="1"/>
          </p:nvPr>
        </p:nvSpPr>
        <p:spPr>
          <a:xfrm>
            <a:off x="457200" y="1600200"/>
            <a:ext cx="8305800" cy="4873752"/>
          </a:xfrm>
        </p:spPr>
        <p:txBody>
          <a:bodyPr>
            <a:normAutofit/>
          </a:bodyPr>
          <a:lstStyle/>
          <a:p>
            <a:pPr>
              <a:buNone/>
            </a:pPr>
            <a:r>
              <a:rPr lang="en-US" dirty="0" smtClean="0">
                <a:solidFill>
                  <a:srgbClr val="00B050"/>
                </a:solidFill>
              </a:rPr>
              <a:t>The principles of cooperative education are the same as those of other education, especially of adult education</a:t>
            </a:r>
            <a:endParaRPr lang="en-US" b="1" dirty="0" smtClean="0">
              <a:solidFill>
                <a:srgbClr val="00B050"/>
              </a:solidFill>
            </a:endParaRPr>
          </a:p>
          <a:p>
            <a:endParaRPr lang="en-US" b="1" dirty="0" smtClean="0"/>
          </a:p>
          <a:p>
            <a:r>
              <a:rPr lang="en-US" b="1" dirty="0" smtClean="0">
                <a:solidFill>
                  <a:srgbClr val="3333FF"/>
                </a:solidFill>
              </a:rPr>
              <a:t>A.  Acceptance of existing level of understanding</a:t>
            </a:r>
          </a:p>
          <a:p>
            <a:r>
              <a:rPr lang="en-US" b="1" dirty="0" smtClean="0">
                <a:solidFill>
                  <a:srgbClr val="3333FF"/>
                </a:solidFill>
              </a:rPr>
              <a:t>B.  Learning by doing</a:t>
            </a:r>
            <a:endParaRPr lang="en-US" dirty="0" smtClean="0">
              <a:solidFill>
                <a:srgbClr val="3333FF"/>
              </a:solidFill>
            </a:endParaRPr>
          </a:p>
          <a:p>
            <a:r>
              <a:rPr lang="en-US" b="1" dirty="0" smtClean="0">
                <a:solidFill>
                  <a:srgbClr val="3333FF"/>
                </a:solidFill>
              </a:rPr>
              <a:t>C.  Teaching in the vernacular</a:t>
            </a:r>
          </a:p>
          <a:p>
            <a:r>
              <a:rPr lang="en-US" b="1" dirty="0" smtClean="0">
                <a:solidFill>
                  <a:srgbClr val="3333FF"/>
                </a:solidFill>
              </a:rPr>
              <a:t>D.  Continuity of education</a:t>
            </a:r>
          </a:p>
          <a:p>
            <a:pPr>
              <a:buNone/>
            </a:pPr>
            <a:endParaRPr lang="en-US" b="1" dirty="0" smtClean="0"/>
          </a:p>
          <a:p>
            <a:pPr>
              <a:buNone/>
            </a:pPr>
            <a:r>
              <a:rPr lang="en-US" b="1" dirty="0" smtClean="0">
                <a:solidFill>
                  <a:srgbClr val="CC0099"/>
                </a:solidFill>
              </a:rPr>
              <a:t>Next, we are going to discuss about the </a:t>
            </a:r>
            <a:r>
              <a:rPr lang="en-US" b="1" dirty="0" err="1" smtClean="0">
                <a:solidFill>
                  <a:srgbClr val="CC0099"/>
                </a:solidFill>
              </a:rPr>
              <a:t>Organisational</a:t>
            </a:r>
            <a:r>
              <a:rPr lang="en-US" b="1" dirty="0" smtClean="0">
                <a:solidFill>
                  <a:srgbClr val="CC0099"/>
                </a:solidFill>
              </a:rPr>
              <a:t> Structure of Cooperative Education in India…………………..</a:t>
            </a:r>
          </a:p>
        </p:txBody>
      </p:sp>
      <p:sp>
        <p:nvSpPr>
          <p:cNvPr id="4" name="Slide Number Placeholder 3"/>
          <p:cNvSpPr>
            <a:spLocks noGrp="1"/>
          </p:cNvSpPr>
          <p:nvPr>
            <p:ph type="sldNum" sz="quarter" idx="15"/>
          </p:nvPr>
        </p:nvSpPr>
        <p:spPr/>
        <p:txBody>
          <a:bodyPr/>
          <a:lstStyle/>
          <a:p>
            <a:fld id="{1D2636CF-88AE-4C1A-90DA-BDDA6468282E}" type="slidenum">
              <a:rPr lang="en-US" smtClean="0"/>
              <a:pPr/>
              <a:t>5</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MAJOR COOPERATIVE INSTITUTIONS</a:t>
            </a:r>
            <a:endParaRPr lang="en-US" dirty="0"/>
          </a:p>
        </p:txBody>
      </p:sp>
      <p:sp>
        <p:nvSpPr>
          <p:cNvPr id="3" name="Content Placeholder 2"/>
          <p:cNvSpPr>
            <a:spLocks noGrp="1"/>
          </p:cNvSpPr>
          <p:nvPr>
            <p:ph sz="quarter" idx="1"/>
          </p:nvPr>
        </p:nvSpPr>
        <p:spPr>
          <a:xfrm>
            <a:off x="304800" y="1600200"/>
            <a:ext cx="8534400" cy="4873752"/>
          </a:xfrm>
        </p:spPr>
        <p:txBody>
          <a:bodyPr/>
          <a:lstStyle/>
          <a:p>
            <a:r>
              <a:rPr lang="en-US" dirty="0" smtClean="0">
                <a:solidFill>
                  <a:srgbClr val="3333FF"/>
                </a:solidFill>
              </a:rPr>
              <a:t>International Cooperative Alliance (ICA), Geneva</a:t>
            </a:r>
          </a:p>
          <a:p>
            <a:r>
              <a:rPr lang="en-US" dirty="0" smtClean="0"/>
              <a:t>National Cooperative Union of India (NCUI), New Delhi</a:t>
            </a:r>
          </a:p>
          <a:p>
            <a:r>
              <a:rPr lang="en-US" dirty="0" smtClean="0">
                <a:solidFill>
                  <a:srgbClr val="FF0000"/>
                </a:solidFill>
              </a:rPr>
              <a:t>National Council for Cooperative Training (NCCT), New Delhi</a:t>
            </a:r>
          </a:p>
          <a:p>
            <a:r>
              <a:rPr lang="en-US" dirty="0" err="1" smtClean="0">
                <a:solidFill>
                  <a:srgbClr val="FF00FF"/>
                </a:solidFill>
              </a:rPr>
              <a:t>Vaikunth</a:t>
            </a:r>
            <a:r>
              <a:rPr lang="en-US" dirty="0" smtClean="0">
                <a:solidFill>
                  <a:srgbClr val="FF00FF"/>
                </a:solidFill>
              </a:rPr>
              <a:t> </a:t>
            </a:r>
            <a:r>
              <a:rPr lang="en-US" dirty="0" err="1" smtClean="0">
                <a:solidFill>
                  <a:srgbClr val="FF00FF"/>
                </a:solidFill>
              </a:rPr>
              <a:t>Mehtha</a:t>
            </a:r>
            <a:r>
              <a:rPr lang="en-US" dirty="0" smtClean="0">
                <a:solidFill>
                  <a:srgbClr val="FF00FF"/>
                </a:solidFill>
              </a:rPr>
              <a:t> National Institute of Cooperative Education and Training, </a:t>
            </a:r>
            <a:r>
              <a:rPr lang="en-US" dirty="0" err="1" smtClean="0">
                <a:solidFill>
                  <a:srgbClr val="FF00FF"/>
                </a:solidFill>
              </a:rPr>
              <a:t>Pune</a:t>
            </a:r>
            <a:endParaRPr lang="en-US" dirty="0" smtClean="0">
              <a:solidFill>
                <a:srgbClr val="FF00FF"/>
              </a:solidFill>
            </a:endParaRPr>
          </a:p>
          <a:p>
            <a:r>
              <a:rPr lang="en-US" dirty="0" smtClean="0"/>
              <a:t>State Cooperative Unions – for each state</a:t>
            </a:r>
          </a:p>
          <a:p>
            <a:r>
              <a:rPr lang="en-US" dirty="0" err="1" smtClean="0">
                <a:solidFill>
                  <a:srgbClr val="00B050"/>
                </a:solidFill>
              </a:rPr>
              <a:t>Natesan</a:t>
            </a:r>
            <a:r>
              <a:rPr lang="en-US" dirty="0" smtClean="0">
                <a:solidFill>
                  <a:srgbClr val="00B050"/>
                </a:solidFill>
              </a:rPr>
              <a:t> Institute of Cooperative Training, Chennai</a:t>
            </a:r>
          </a:p>
          <a:p>
            <a:r>
              <a:rPr lang="en-US" dirty="0" smtClean="0"/>
              <a:t>District Cooperative Unions – for each district</a:t>
            </a:r>
          </a:p>
          <a:p>
            <a:r>
              <a:rPr lang="en-US" dirty="0" smtClean="0">
                <a:solidFill>
                  <a:srgbClr val="7030A0"/>
                </a:solidFill>
              </a:rPr>
              <a:t>Universities and Colleges offering educational </a:t>
            </a:r>
            <a:r>
              <a:rPr lang="en-US" dirty="0" err="1" smtClean="0">
                <a:solidFill>
                  <a:srgbClr val="7030A0"/>
                </a:solidFill>
              </a:rPr>
              <a:t>programmes</a:t>
            </a:r>
            <a:r>
              <a:rPr lang="en-US" dirty="0" smtClean="0">
                <a:solidFill>
                  <a:srgbClr val="7030A0"/>
                </a:solidFill>
              </a:rPr>
              <a:t> on Cooperation</a:t>
            </a:r>
            <a:endParaRPr lang="en-US" dirty="0">
              <a:solidFill>
                <a:srgbClr val="7030A0"/>
              </a:solidFill>
            </a:endParaRPr>
          </a:p>
        </p:txBody>
      </p:sp>
      <p:sp>
        <p:nvSpPr>
          <p:cNvPr id="4" name="Slide Number Placeholder 3"/>
          <p:cNvSpPr>
            <a:spLocks noGrp="1"/>
          </p:cNvSpPr>
          <p:nvPr>
            <p:ph type="sldNum" sz="quarter" idx="15"/>
          </p:nvPr>
        </p:nvSpPr>
        <p:spPr/>
        <p:txBody>
          <a:bodyPr/>
          <a:lstStyle/>
          <a:p>
            <a:fld id="{1D2636CF-88AE-4C1A-90DA-BDDA6468282E}" type="slidenum">
              <a:rPr lang="en-US" smtClean="0"/>
              <a:pPr/>
              <a:t>6</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ooperative-Educaction-and-Training-240-P-6"/>
          <p:cNvPicPr>
            <a:picLocks noChangeAspect="1" noChangeArrowheads="1"/>
          </p:cNvPicPr>
          <p:nvPr/>
        </p:nvPicPr>
        <p:blipFill>
          <a:blip r:embed="rId2"/>
          <a:srcRect/>
          <a:stretch>
            <a:fillRect/>
          </a:stretch>
        </p:blipFill>
        <p:spPr bwMode="auto">
          <a:xfrm>
            <a:off x="457200" y="685800"/>
            <a:ext cx="7772400" cy="518160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1D2636CF-88AE-4C1A-90DA-BDDA6468282E}" type="slidenum">
              <a:rPr lang="en-US" smtClean="0"/>
              <a:pPr/>
              <a:t>7</a:t>
            </a:fld>
            <a:endParaRPr lang="en-US"/>
          </a:p>
        </p:txBody>
      </p:sp>
      <p:sp>
        <p:nvSpPr>
          <p:cNvPr id="4" name="Footer Placeholder 3"/>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467600" cy="1371600"/>
          </a:xfrm>
        </p:spPr>
        <p:txBody>
          <a:bodyPr>
            <a:normAutofit fontScale="90000"/>
          </a:bodyPr>
          <a:lstStyle/>
          <a:p>
            <a:pPr algn="ctr"/>
            <a:r>
              <a:rPr lang="en-US" b="1" dirty="0" smtClean="0"/>
              <a:t>Position of Cooperative Education and Training in India</a:t>
            </a:r>
            <a:r>
              <a:rPr lang="en-US" dirty="0" smtClean="0"/>
              <a:t/>
            </a:r>
            <a:br>
              <a:rPr lang="en-US" dirty="0" smtClean="0"/>
            </a:br>
            <a:r>
              <a:rPr lang="en-US" dirty="0" smtClean="0"/>
              <a:t> </a:t>
            </a:r>
            <a:endParaRPr lang="en-US" dirty="0"/>
          </a:p>
        </p:txBody>
      </p:sp>
      <p:sp>
        <p:nvSpPr>
          <p:cNvPr id="3" name="Content Placeholder 2"/>
          <p:cNvSpPr>
            <a:spLocks noGrp="1"/>
          </p:cNvSpPr>
          <p:nvPr>
            <p:ph sz="quarter" idx="1"/>
          </p:nvPr>
        </p:nvSpPr>
        <p:spPr>
          <a:xfrm>
            <a:off x="228600" y="1143000"/>
            <a:ext cx="8763000" cy="5486400"/>
          </a:xfrm>
        </p:spPr>
        <p:txBody>
          <a:bodyPr>
            <a:normAutofit fontScale="62500" lnSpcReduction="20000"/>
          </a:bodyPr>
          <a:lstStyle/>
          <a:p>
            <a:pPr>
              <a:buNone/>
            </a:pPr>
            <a:endParaRPr lang="en-US" dirty="0" smtClean="0"/>
          </a:p>
          <a:p>
            <a:r>
              <a:rPr lang="en-US" b="1" dirty="0" smtClean="0">
                <a:solidFill>
                  <a:srgbClr val="7030A0"/>
                </a:solidFill>
              </a:rPr>
              <a:t>In India, the significance of cooperative education and training considerably increased owing to the expansion of the cooperative movement in all directions. Organized efforts for cooperative education were launched as early as in 1914, in Madras. Further developments were made on the recommendations of Mr. M.L. Darling. </a:t>
            </a:r>
          </a:p>
          <a:p>
            <a:r>
              <a:rPr lang="en-US" b="1" dirty="0" smtClean="0"/>
              <a:t>Consequently, the training was, divided into three stages. In first stage the training was given to train the persons who were to work as teacher and instructors.</a:t>
            </a:r>
          </a:p>
          <a:p>
            <a:r>
              <a:rPr lang="en-US" b="1" dirty="0" smtClean="0">
                <a:solidFill>
                  <a:srgbClr val="FF0000"/>
                </a:solidFill>
              </a:rPr>
              <a:t> In the second stage to officers, auditors and clerks and in the third stage to the secretaries and members of the managing committees and agricultural credit societies.</a:t>
            </a:r>
          </a:p>
          <a:p>
            <a:r>
              <a:rPr lang="en-US" b="1" dirty="0" smtClean="0">
                <a:solidFill>
                  <a:schemeClr val="accent2">
                    <a:lumMod val="75000"/>
                  </a:schemeClr>
                </a:solidFill>
              </a:rPr>
              <a:t>Further the cooperative education and training </a:t>
            </a:r>
            <a:r>
              <a:rPr lang="en-US" b="1" dirty="0" err="1" smtClean="0">
                <a:solidFill>
                  <a:schemeClr val="accent2">
                    <a:lumMod val="75000"/>
                  </a:schemeClr>
                </a:solidFill>
              </a:rPr>
              <a:t>programmes</a:t>
            </a:r>
            <a:r>
              <a:rPr lang="en-US" b="1" dirty="0" smtClean="0">
                <a:solidFill>
                  <a:schemeClr val="accent2">
                    <a:lumMod val="75000"/>
                  </a:schemeClr>
                </a:solidFill>
              </a:rPr>
              <a:t> were progressed through different committees. Like the Cooperative Planning Committee (1946), Central Committee for Cooperative Training (1953), All-India Rural Credit Survey Committee (1954), Committee for Cooperative Training (CCT) (1962), in 1976 (CCT) was replaced by National Council for Cooperative Training (NCCT).</a:t>
            </a:r>
          </a:p>
          <a:p>
            <a:r>
              <a:rPr lang="en-US" b="1" dirty="0" smtClean="0">
                <a:solidFill>
                  <a:srgbClr val="00B050"/>
                </a:solidFill>
              </a:rPr>
              <a:t>The NCCT discharged its responsibility of imparting training to senior and middle level cooperative executives through 18 cooperative training colleges allover the country and the National Institute namely the </a:t>
            </a:r>
            <a:r>
              <a:rPr lang="en-US" b="1" dirty="0" err="1" smtClean="0">
                <a:solidFill>
                  <a:srgbClr val="00B050"/>
                </a:solidFill>
              </a:rPr>
              <a:t>Vaikuntha</a:t>
            </a:r>
            <a:r>
              <a:rPr lang="en-US" b="1" dirty="0" smtClean="0">
                <a:solidFill>
                  <a:srgbClr val="00B050"/>
                </a:solidFill>
              </a:rPr>
              <a:t> Mehta National Institute of Cooperative Management (VMNICM), </a:t>
            </a:r>
            <a:r>
              <a:rPr lang="en-US" b="1" dirty="0" err="1" smtClean="0">
                <a:solidFill>
                  <a:srgbClr val="00B050"/>
                </a:solidFill>
              </a:rPr>
              <a:t>Pune</a:t>
            </a:r>
            <a:r>
              <a:rPr lang="en-US" b="1" dirty="0" smtClean="0">
                <a:solidFill>
                  <a:srgbClr val="00B050"/>
                </a:solidFill>
              </a:rPr>
              <a:t>.</a:t>
            </a:r>
          </a:p>
          <a:p>
            <a:r>
              <a:rPr lang="en-US" b="1" dirty="0" smtClean="0">
                <a:solidFill>
                  <a:srgbClr val="FF00FF"/>
                </a:solidFill>
              </a:rPr>
              <a:t>There is now an attempt to cover members of non-agricultural cooperatives also. There is also a special education </a:t>
            </a:r>
            <a:r>
              <a:rPr lang="en-US" b="1" dirty="0" err="1" smtClean="0">
                <a:solidFill>
                  <a:srgbClr val="FF00FF"/>
                </a:solidFill>
              </a:rPr>
              <a:t>programme</a:t>
            </a:r>
            <a:r>
              <a:rPr lang="en-US" b="1" dirty="0" smtClean="0">
                <a:solidFill>
                  <a:srgbClr val="FF00FF"/>
                </a:solidFill>
              </a:rPr>
              <a:t> for women. Some of the state cooperative unions have taken up special </a:t>
            </a:r>
            <a:r>
              <a:rPr lang="en-US" b="1" dirty="0" err="1" smtClean="0">
                <a:solidFill>
                  <a:srgbClr val="FF00FF"/>
                </a:solidFill>
              </a:rPr>
              <a:t>programmes</a:t>
            </a:r>
            <a:r>
              <a:rPr lang="en-US" b="1" dirty="0" smtClean="0">
                <a:solidFill>
                  <a:srgbClr val="FF00FF"/>
                </a:solidFill>
              </a:rPr>
              <a:t> for scheduled castes and scheduled tribes</a:t>
            </a:r>
            <a:r>
              <a:rPr lang="en-US" b="1" dirty="0" smtClean="0"/>
              <a:t>.</a:t>
            </a:r>
          </a:p>
          <a:p>
            <a:endParaRPr lang="en-US" b="1" dirty="0"/>
          </a:p>
        </p:txBody>
      </p:sp>
      <p:sp>
        <p:nvSpPr>
          <p:cNvPr id="4" name="Slide Number Placeholder 3"/>
          <p:cNvSpPr>
            <a:spLocks noGrp="1"/>
          </p:cNvSpPr>
          <p:nvPr>
            <p:ph type="sldNum" sz="quarter" idx="15"/>
          </p:nvPr>
        </p:nvSpPr>
        <p:spPr/>
        <p:txBody>
          <a:bodyPr/>
          <a:lstStyle/>
          <a:p>
            <a:fld id="{1D2636CF-88AE-4C1A-90DA-BDDA6468282E}" type="slidenum">
              <a:rPr lang="en-US" smtClean="0"/>
              <a:pPr/>
              <a:t>8</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639762"/>
          </a:xfrm>
        </p:spPr>
        <p:txBody>
          <a:bodyPr/>
          <a:lstStyle/>
          <a:p>
            <a:r>
              <a:rPr lang="en-US" dirty="0" smtClean="0"/>
              <a:t>Educational </a:t>
            </a:r>
            <a:r>
              <a:rPr lang="en-US" dirty="0" err="1" smtClean="0"/>
              <a:t>Programmes</a:t>
            </a:r>
            <a:r>
              <a:rPr lang="en-US" dirty="0" smtClean="0"/>
              <a:t> Offered Now</a:t>
            </a:r>
            <a:endParaRPr lang="en-US" dirty="0"/>
          </a:p>
        </p:txBody>
      </p:sp>
      <p:sp>
        <p:nvSpPr>
          <p:cNvPr id="3" name="Content Placeholder 2"/>
          <p:cNvSpPr>
            <a:spLocks noGrp="1"/>
          </p:cNvSpPr>
          <p:nvPr>
            <p:ph sz="quarter" idx="1"/>
          </p:nvPr>
        </p:nvSpPr>
        <p:spPr>
          <a:xfrm>
            <a:off x="457200" y="990600"/>
            <a:ext cx="8077200" cy="5483352"/>
          </a:xfrm>
        </p:spPr>
        <p:txBody>
          <a:bodyPr/>
          <a:lstStyle/>
          <a:p>
            <a:r>
              <a:rPr lang="en-US" dirty="0" smtClean="0"/>
              <a:t>Diploma </a:t>
            </a:r>
            <a:r>
              <a:rPr lang="en-US" dirty="0" err="1" smtClean="0"/>
              <a:t>Programmes</a:t>
            </a:r>
            <a:endParaRPr lang="en-US" dirty="0" smtClean="0"/>
          </a:p>
          <a:p>
            <a:pPr>
              <a:buNone/>
            </a:pPr>
            <a:r>
              <a:rPr lang="en-US" dirty="0" smtClean="0">
                <a:solidFill>
                  <a:srgbClr val="3333FF"/>
                </a:solidFill>
              </a:rPr>
              <a:t>  1. Both the Cooperative Unions and Educational Institutions offer a few Diploma as On Campus </a:t>
            </a:r>
            <a:r>
              <a:rPr lang="en-US" dirty="0" err="1" smtClean="0">
                <a:solidFill>
                  <a:srgbClr val="3333FF"/>
                </a:solidFill>
              </a:rPr>
              <a:t>Programmes</a:t>
            </a:r>
            <a:r>
              <a:rPr lang="en-US" dirty="0" smtClean="0">
                <a:solidFill>
                  <a:srgbClr val="3333FF"/>
                </a:solidFill>
              </a:rPr>
              <a:t> viz., Dip. In Cooperation and HDCM </a:t>
            </a:r>
          </a:p>
          <a:p>
            <a:pPr>
              <a:buNone/>
            </a:pPr>
            <a:r>
              <a:rPr lang="en-US" dirty="0" smtClean="0">
                <a:solidFill>
                  <a:srgbClr val="3333FF"/>
                </a:solidFill>
              </a:rPr>
              <a:t>   2. On Off Campus Mode we have PGDCM in our DDE</a:t>
            </a:r>
          </a:p>
          <a:p>
            <a:r>
              <a:rPr lang="en-US" dirty="0" smtClean="0"/>
              <a:t>Under Graduation in (Both on &amp; Off Campus ones)</a:t>
            </a:r>
          </a:p>
          <a:p>
            <a:pPr>
              <a:buNone/>
            </a:pPr>
            <a:r>
              <a:rPr lang="en-US" dirty="0" smtClean="0"/>
              <a:t>   </a:t>
            </a:r>
            <a:r>
              <a:rPr lang="en-US" dirty="0" smtClean="0">
                <a:solidFill>
                  <a:schemeClr val="accent1">
                    <a:lumMod val="75000"/>
                  </a:schemeClr>
                </a:solidFill>
              </a:rPr>
              <a:t>1. B.A. (Coop) 2. </a:t>
            </a:r>
            <a:r>
              <a:rPr lang="en-US" dirty="0" err="1" smtClean="0">
                <a:solidFill>
                  <a:schemeClr val="accent1">
                    <a:lumMod val="75000"/>
                  </a:schemeClr>
                </a:solidFill>
              </a:rPr>
              <a:t>B.Com</a:t>
            </a:r>
            <a:r>
              <a:rPr lang="en-US" dirty="0" smtClean="0">
                <a:solidFill>
                  <a:schemeClr val="accent1">
                    <a:lumMod val="75000"/>
                  </a:schemeClr>
                </a:solidFill>
              </a:rPr>
              <a:t>. (Coop) and 3. </a:t>
            </a:r>
            <a:r>
              <a:rPr lang="en-US" dirty="0" err="1" smtClean="0">
                <a:solidFill>
                  <a:schemeClr val="accent1">
                    <a:lumMod val="75000"/>
                  </a:schemeClr>
                </a:solidFill>
              </a:rPr>
              <a:t>B.Coop</a:t>
            </a:r>
            <a:r>
              <a:rPr lang="en-US" dirty="0" smtClean="0"/>
              <a:t>.</a:t>
            </a:r>
          </a:p>
          <a:p>
            <a:r>
              <a:rPr lang="en-US" dirty="0" smtClean="0"/>
              <a:t>Post Graduation in (Both on &amp; Off Campus ones)</a:t>
            </a:r>
          </a:p>
          <a:p>
            <a:pPr>
              <a:buNone/>
            </a:pPr>
            <a:r>
              <a:rPr lang="en-US" dirty="0" smtClean="0"/>
              <a:t>   </a:t>
            </a:r>
            <a:r>
              <a:rPr lang="en-US" dirty="0" smtClean="0">
                <a:solidFill>
                  <a:srgbClr val="FF00FF"/>
                </a:solidFill>
              </a:rPr>
              <a:t>1. M.A. (Coop) 2. </a:t>
            </a:r>
            <a:r>
              <a:rPr lang="en-US" dirty="0" err="1" smtClean="0">
                <a:solidFill>
                  <a:srgbClr val="FF00FF"/>
                </a:solidFill>
              </a:rPr>
              <a:t>M.Com</a:t>
            </a:r>
            <a:r>
              <a:rPr lang="en-US" dirty="0" smtClean="0">
                <a:solidFill>
                  <a:srgbClr val="FF00FF"/>
                </a:solidFill>
              </a:rPr>
              <a:t>. (Coop. Mgt) and 3. </a:t>
            </a:r>
            <a:r>
              <a:rPr lang="en-US" dirty="0" err="1" smtClean="0">
                <a:solidFill>
                  <a:srgbClr val="FF00FF"/>
                </a:solidFill>
              </a:rPr>
              <a:t>M.Coop</a:t>
            </a:r>
            <a:endParaRPr lang="en-US" dirty="0" smtClean="0">
              <a:solidFill>
                <a:srgbClr val="FF00FF"/>
              </a:solidFill>
            </a:endParaRPr>
          </a:p>
          <a:p>
            <a:pPr>
              <a:buNone/>
            </a:pPr>
            <a:r>
              <a:rPr lang="en-US" dirty="0" smtClean="0"/>
              <a:t>Research </a:t>
            </a:r>
            <a:r>
              <a:rPr lang="en-US" dirty="0" err="1" smtClean="0"/>
              <a:t>Programmes</a:t>
            </a:r>
            <a:r>
              <a:rPr lang="en-US" dirty="0" smtClean="0"/>
              <a:t> – as on campus ones.</a:t>
            </a:r>
          </a:p>
          <a:p>
            <a:pPr>
              <a:buNone/>
            </a:pPr>
            <a:r>
              <a:rPr lang="en-US" dirty="0" smtClean="0"/>
              <a:t>  </a:t>
            </a:r>
            <a:r>
              <a:rPr lang="en-US" dirty="0" err="1" smtClean="0">
                <a:solidFill>
                  <a:srgbClr val="00B050"/>
                </a:solidFill>
              </a:rPr>
              <a:t>M.Phil.</a:t>
            </a:r>
            <a:r>
              <a:rPr lang="en-US" dirty="0" smtClean="0">
                <a:solidFill>
                  <a:srgbClr val="00B050"/>
                </a:solidFill>
              </a:rPr>
              <a:t>(Coop), Ph.D. (Coop) and Post Doctoral Research in Cooperation</a:t>
            </a:r>
            <a:endParaRPr lang="en-US" dirty="0">
              <a:solidFill>
                <a:srgbClr val="00B050"/>
              </a:solidFill>
            </a:endParaRPr>
          </a:p>
        </p:txBody>
      </p:sp>
      <p:sp>
        <p:nvSpPr>
          <p:cNvPr id="4" name="Slide Number Placeholder 3"/>
          <p:cNvSpPr>
            <a:spLocks noGrp="1"/>
          </p:cNvSpPr>
          <p:nvPr>
            <p:ph type="sldNum" sz="quarter" idx="15"/>
          </p:nvPr>
        </p:nvSpPr>
        <p:spPr/>
        <p:txBody>
          <a:bodyPr/>
          <a:lstStyle/>
          <a:p>
            <a:fld id="{1D2636CF-88AE-4C1A-90DA-BDDA6468282E}" type="slidenum">
              <a:rPr lang="en-US" smtClean="0"/>
              <a:pPr/>
              <a:t>9</a:t>
            </a:fld>
            <a:endParaRPr lang="en-US"/>
          </a:p>
        </p:txBody>
      </p:sp>
      <p:sp>
        <p:nvSpPr>
          <p:cNvPr id="5" name="Footer Placeholder 4"/>
          <p:cNvSpPr>
            <a:spLocks noGrp="1"/>
          </p:cNvSpPr>
          <p:nvPr>
            <p:ph type="ftr" sz="quarter" idx="16"/>
          </p:nvPr>
        </p:nvSpPr>
        <p:spPr/>
        <p:txBody>
          <a:bodyPr/>
          <a:lstStyle/>
          <a:p>
            <a:r>
              <a:rPr lang="fr-FR" smtClean="0"/>
              <a:t>Prof.D.Ilangovan,  HD Commerce  AU                                18-04-2020</a:t>
            </a:r>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130</TotalTime>
  <Words>1443</Words>
  <Application>Microsoft Office PowerPoint</Application>
  <PresentationFormat>On-screen Show (4:3)</PresentationFormat>
  <Paragraphs>139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 DEPARTMENT OF COMMERCE   welcome participants BY Prof. D. ilangovan, HD, Dept of Commerce, AU  </vt:lpstr>
      <vt:lpstr>INTRODUCTION</vt:lpstr>
      <vt:lpstr>MEANING AND IMPORTANCE</vt:lpstr>
      <vt:lpstr>AIMS &amp; OBJECTIVES</vt:lpstr>
      <vt:lpstr>PRINCIPLES OF COOERATIVE EDUCATION IN INDIA</vt:lpstr>
      <vt:lpstr>MAJOR COOPERATIVE INSTITUTIONS</vt:lpstr>
      <vt:lpstr>Slide 7</vt:lpstr>
      <vt:lpstr>Position of Cooperative Education and Training in India  </vt:lpstr>
      <vt:lpstr>Educational Programmes Offered Now</vt:lpstr>
      <vt:lpstr>EMPLOYMENT OPPORTUNITIES IN THE COOPERATIVE SECTOR IN INDIA</vt:lpstr>
      <vt:lpstr>SUGGESTIONS FOR IMPROVEMENT</vt:lpstr>
      <vt:lpstr>NCUI Recommendations on  Cooperative Education</vt:lpstr>
      <vt:lpstr>NCUI Leads Coop. Training Institutions</vt:lpstr>
      <vt:lpstr>COOPERATIVE EDUCATION FOR WOMEN</vt:lpstr>
      <vt:lpstr>DRIVE FOR MEMBER EDUCATION</vt:lpstr>
      <vt:lpstr>Slide 16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DEPARTMENT OF COMMERCE “ INTERE-UNIVERSITY COMMERCE STUDENTS SEMINAR ” COOPERATIVES IN TAMIL NADU TODAY  – 5TH March 2013</dc:title>
  <dc:creator>Prof.Elangoven</dc:creator>
  <cp:lastModifiedBy>Ilangovan</cp:lastModifiedBy>
  <cp:revision>31</cp:revision>
  <dcterms:created xsi:type="dcterms:W3CDTF">2013-02-25T22:58:56Z</dcterms:created>
  <dcterms:modified xsi:type="dcterms:W3CDTF">2020-04-18T01:50:47Z</dcterms:modified>
</cp:coreProperties>
</file>